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Default ContentType="image/gif" Extension="gif"/>
  <Override ContentType="application/vnd.openxmlformats-officedocument.presentationml.slideLayout+xml" PartName="/ppt/slideLayouts/slideLayout1.xml"/>
  <Override ContentType="application/vnd.openxmlformats-officedocument.presentationml.slideLayout+xml" PartName="/ppt/slideLayouts/slideLayout3.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5.xml"/>
  <Override ContentType="application/vnd.openxmlformats-officedocument.presentationml.slideLayout+xml" PartName="/ppt/slideLayouts/slideLayout4.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9.xml"/>
  <Override ContentType="application/vnd.openxmlformats-officedocument.presentationml.notesSlide+xml" PartName="/ppt/notesSlides/notesSlide33.xml"/>
  <Override ContentType="application/vnd.openxmlformats-officedocument.presentationml.notesSlide+xml" PartName="/ppt/notesSlides/notesSlide10.xml"/>
  <Override ContentType="application/vnd.openxmlformats-officedocument.presentationml.notesSlide+xml" PartName="/ppt/notesSlides/notesSlide54.xml"/>
  <Override ContentType="application/vnd.openxmlformats-officedocument.presentationml.notesSlide+xml" PartName="/ppt/notesSlides/notesSlide43.xml"/>
  <Override ContentType="application/vnd.openxmlformats-officedocument.presentationml.notesSlide+xml" PartName="/ppt/notesSlides/notesSlide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7.xml"/>
  <Override ContentType="application/vnd.openxmlformats-officedocument.presentationml.notesSlide+xml" PartName="/ppt/notesSlides/notesSlide41.xml"/>
  <Override ContentType="application/vnd.openxmlformats-officedocument.presentationml.notesSlide+xml" PartName="/ppt/notesSlides/notesSlide12.xml"/>
  <Override ContentType="application/vnd.openxmlformats-officedocument.presentationml.notesSlide+xml" PartName="/ppt/notesSlides/notesSlide53.xml"/>
  <Override ContentType="application/vnd.openxmlformats-officedocument.presentationml.notesSlide+xml" PartName="/ppt/notesSlides/notesSlide49.xml"/>
  <Override ContentType="application/vnd.openxmlformats-officedocument.presentationml.notesSlide+xml" PartName="/ppt/notesSlides/notesSlide15.xml"/>
  <Override ContentType="application/vnd.openxmlformats-officedocument.presentationml.notesSlide+xml" PartName="/ppt/notesSlides/notesSlide1.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26.xml"/>
  <Override ContentType="application/vnd.openxmlformats-officedocument.presentationml.notesSlide+xml" PartName="/ppt/notesSlides/notesSlide40.xml"/>
  <Override ContentType="application/vnd.openxmlformats-officedocument.presentationml.notesSlide+xml" PartName="/ppt/notesSlides/notesSlide11.xml"/>
  <Override ContentType="application/vnd.openxmlformats-officedocument.presentationml.notesSlide+xml" PartName="/ppt/notesSlides/notesSlide23.xml"/>
  <Override ContentType="application/vnd.openxmlformats-officedocument.presentationml.notesSlide+xml" PartName="/ppt/notesSlides/notesSlide29.xml"/>
  <Override ContentType="application/vnd.openxmlformats-officedocument.presentationml.notesSlide+xml" PartName="/ppt/notesSlides/notesSlide46.xml"/>
  <Override ContentType="application/vnd.openxmlformats-officedocument.presentationml.notesSlide+xml" PartName="/ppt/notesSlides/notesSlide56.xml"/>
  <Override ContentType="application/vnd.openxmlformats-officedocument.presentationml.notesSlide+xml" PartName="/ppt/notesSlides/notesSlide18.xml"/>
  <Override ContentType="application/vnd.openxmlformats-officedocument.presentationml.notesSlide+xml" PartName="/ppt/notesSlides/notesSlide39.xml"/>
  <Override ContentType="application/vnd.openxmlformats-officedocument.presentationml.notesSlide+xml" PartName="/ppt/notesSlides/notesSlide20.xml"/>
  <Override ContentType="application/vnd.openxmlformats-officedocument.presentationml.notesSlide+xml" PartName="/ppt/notesSlides/notesSlide24.xml"/>
  <Override ContentType="application/vnd.openxmlformats-officedocument.presentationml.notesSlide+xml" PartName="/ppt/notesSlides/notesSlide48.xml"/>
  <Override ContentType="application/vnd.openxmlformats-officedocument.presentationml.notesSlide+xml" PartName="/ppt/notesSlides/notesSlide17.xml"/>
  <Override ContentType="application/vnd.openxmlformats-officedocument.presentationml.notesSlide+xml" PartName="/ppt/notesSlides/notesSlide14.xml"/>
  <Override ContentType="application/vnd.openxmlformats-officedocument.presentationml.notesSlide+xml" PartName="/ppt/notesSlides/notesSlide25.xml"/>
  <Override ContentType="application/vnd.openxmlformats-officedocument.presentationml.notesSlide+xml" PartName="/ppt/notesSlides/notesSlide4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7.xml"/>
  <Override ContentType="application/vnd.openxmlformats-officedocument.presentationml.notesSlide+xml" PartName="/ppt/notesSlides/notesSlide31.xml"/>
  <Override ContentType="application/vnd.openxmlformats-officedocument.presentationml.notesSlide+xml" PartName="/ppt/notesSlides/notesSlide58.xml"/>
  <Override ContentType="application/vnd.openxmlformats-officedocument.presentationml.notesSlide+xml" PartName="/ppt/notesSlides/notesSlide52.xml"/>
  <Override ContentType="application/vnd.openxmlformats-officedocument.presentationml.notesSlide+xml" PartName="/ppt/notesSlides/notesSlide61.xml"/>
  <Override ContentType="application/vnd.openxmlformats-officedocument.presentationml.notesSlide+xml" PartName="/ppt/notesSlides/notesSlide16.xml"/>
  <Override ContentType="application/vnd.openxmlformats-officedocument.presentationml.notesSlide+xml" PartName="/ppt/notesSlides/notesSlide3.xml"/>
  <Override ContentType="application/vnd.openxmlformats-officedocument.presentationml.notesSlide+xml" PartName="/ppt/notesSlides/notesSlide6.xml"/>
  <Override ContentType="application/vnd.openxmlformats-officedocument.presentationml.notesSlide+xml" PartName="/ppt/notesSlides/notesSlide28.xml"/>
  <Override ContentType="application/vnd.openxmlformats-officedocument.presentationml.notesSlide+xml" PartName="/ppt/notesSlides/notesSlide38.xml"/>
  <Override ContentType="application/vnd.openxmlformats-officedocument.presentationml.notesSlide+xml" PartName="/ppt/notesSlides/notesSlide8.xml"/>
  <Override ContentType="application/vnd.openxmlformats-officedocument.presentationml.notesSlide+xml" PartName="/ppt/notesSlides/notesSlide45.xml"/>
  <Override ContentType="application/vnd.openxmlformats-officedocument.presentationml.notesSlide+xml" PartName="/ppt/notesSlides/notesSlide55.xml"/>
  <Override ContentType="application/vnd.openxmlformats-officedocument.presentationml.notesSlide+xml" PartName="/ppt/notesSlides/notesSlide44.xml"/>
  <Override ContentType="application/vnd.openxmlformats-officedocument.presentationml.notesSlide+xml" PartName="/ppt/notesSlides/notesSlide57.xml"/>
  <Override ContentType="application/vnd.openxmlformats-officedocument.presentationml.notesSlide+xml" PartName="/ppt/notesSlides/notesSlide60.xml"/>
  <Override ContentType="application/vnd.openxmlformats-officedocument.presentationml.notesSlide+xml" PartName="/ppt/notesSlides/notesSlide19.xml"/>
  <Override ContentType="application/vnd.openxmlformats-officedocument.presentationml.notesSlide+xml" PartName="/ppt/notesSlides/notesSlide30.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21.xml"/>
  <Override ContentType="application/vnd.openxmlformats-officedocument.presentationml.notesSlide+xml" PartName="/ppt/notesSlides/notesSlide36.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3.xml"/>
  <Override ContentType="application/vnd.openxmlformats-officedocument.theme+xml" PartName="/ppt/theme/theme2.xml"/>
  <Override ContentType="application/vnd.openxmlformats-officedocument.theme+xml" PartName="/ppt/theme/theme1.xml"/>
  <Override ContentType="application/vnd.openxmlformats-officedocument.presentationml.slideMaster+xml" PartName="/ppt/slideMasters/slideMaster1.xml"/>
  <Override ContentType="application/vnd.openxmlformats-officedocument.presentationml.slide+xml" PartName="/ppt/slides/slide37.xml"/>
  <Override ContentType="application/vnd.openxmlformats-officedocument.presentationml.slide+xml" PartName="/ppt/slides/slide47.xml"/>
  <Override ContentType="application/vnd.openxmlformats-officedocument.presentationml.slide+xml" PartName="/ppt/slides/slide45.xml"/>
  <Override ContentType="application/vnd.openxmlformats-officedocument.presentationml.slide+xml" PartName="/ppt/slides/slide6.xml"/>
  <Override ContentType="application/vnd.openxmlformats-officedocument.presentationml.slide+xml" PartName="/ppt/slides/slide33.xml"/>
  <Override ContentType="application/vnd.openxmlformats-officedocument.presentationml.slide+xml" PartName="/ppt/slides/slide36.xml"/>
  <Override ContentType="application/vnd.openxmlformats-officedocument.presentationml.slide+xml" PartName="/ppt/slides/slide35.xml"/>
  <Override ContentType="application/vnd.openxmlformats-officedocument.presentationml.slide+xml" PartName="/ppt/slides/slide56.xml"/>
  <Override ContentType="application/vnd.openxmlformats-officedocument.presentationml.slide+xml" PartName="/ppt/slides/slide24.xml"/>
  <Override ContentType="application/vnd.openxmlformats-officedocument.presentationml.slide+xml" PartName="/ppt/slides/slide61.xml"/>
  <Override ContentType="application/vnd.openxmlformats-officedocument.presentationml.slide+xml" PartName="/ppt/slides/slide50.xml"/>
  <Override ContentType="application/vnd.openxmlformats-officedocument.presentationml.slide+xml" PartName="/ppt/slides/slide11.xml"/>
  <Override ContentType="application/vnd.openxmlformats-officedocument.presentationml.slide+xml" PartName="/ppt/slides/slide42.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1.xml"/>
  <Override ContentType="application/vnd.openxmlformats-officedocument.presentationml.slide+xml" PartName="/ppt/slides/slide44.xml"/>
  <Override ContentType="application/vnd.openxmlformats-officedocument.presentationml.slide+xml" PartName="/ppt/slides/slide46.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8.xml"/>
  <Override ContentType="application/vnd.openxmlformats-officedocument.presentationml.slide+xml" PartName="/ppt/slides/slide58.xml"/>
  <Override ContentType="application/vnd.openxmlformats-officedocument.presentationml.slide+xml" PartName="/ppt/slides/slide30.xml"/>
  <Override ContentType="application/vnd.openxmlformats-officedocument.presentationml.slide+xml" PartName="/ppt/slides/slide8.xml"/>
  <Override ContentType="application/vnd.openxmlformats-officedocument.presentationml.slide+xml" PartName="/ppt/slides/slide49.xml"/>
  <Override ContentType="application/vnd.openxmlformats-officedocument.presentationml.slide+xml" PartName="/ppt/slides/slide4.xml"/>
  <Override ContentType="application/vnd.openxmlformats-officedocument.presentationml.slide+xml" PartName="/ppt/slides/slide28.xml"/>
  <Override ContentType="application/vnd.openxmlformats-officedocument.presentationml.slide+xml" PartName="/ppt/slides/slide14.xml"/>
  <Override ContentType="application/vnd.openxmlformats-officedocument.presentationml.slide+xml" PartName="/ppt/slides/slide52.xml"/>
  <Override ContentType="application/vnd.openxmlformats-officedocument.presentationml.slide+xml" PartName="/ppt/slides/slide22.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48.xml"/>
  <Override ContentType="application/vnd.openxmlformats-officedocument.presentationml.slide+xml" PartName="/ppt/slides/slide2.xml"/>
  <Override ContentType="application/vnd.openxmlformats-officedocument.presentationml.slide+xml" PartName="/ppt/slides/slide26.xml"/>
  <Override ContentType="application/vnd.openxmlformats-officedocument.presentationml.slide+xml" PartName="/ppt/slides/slide3.xml"/>
  <Override ContentType="application/vnd.openxmlformats-officedocument.presentationml.slide+xml" PartName="/ppt/slides/slide25.xml"/>
  <Override ContentType="application/vnd.openxmlformats-officedocument.presentationml.slide+xml" PartName="/ppt/slides/slide54.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34.xml"/>
  <Override ContentType="application/vnd.openxmlformats-officedocument.presentationml.slide+xml" PartName="/ppt/slides/slide60.xml"/>
  <Override ContentType="application/vnd.openxmlformats-officedocument.presentationml.slide+xml" PartName="/ppt/slides/slide10.xml"/>
  <Override ContentType="application/vnd.openxmlformats-officedocument.presentationml.slide+xml" PartName="/ppt/slides/slide51.xml"/>
  <Override ContentType="application/vnd.openxmlformats-officedocument.presentationml.slide+xml" PartName="/ppt/slides/slide57.xml"/>
  <Override ContentType="application/vnd.openxmlformats-officedocument.presentationml.slide+xml" PartName="/ppt/slides/slide31.xml"/>
  <Override ContentType="application/vnd.openxmlformats-officedocument.presentationml.slide+xml" PartName="/ppt/slides/slide43.xml"/>
  <Override ContentType="application/vnd.openxmlformats-officedocument.presentationml.slide+xml" PartName="/ppt/slides/slide3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29.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59.xml"/>
  <Override ContentType="application/vnd.openxmlformats-officedocument.presentationml.slide+xml" PartName="/ppt/slides/slide27.xml"/>
  <Override ContentType="application/vnd.openxmlformats-officedocument.presentationml.slide+xml" PartName="/ppt/slides/slide19.xml"/>
  <Override ContentType="application/vnd.openxmlformats-officedocument.presentationml.slide+xml" PartName="/ppt/slides/slide41.xml"/>
  <Override ContentType="application/vnd.openxmlformats-officedocument.presentationml.slide+xml" PartName="/ppt/slides/slide55.xml"/>
  <Override ContentType="application/vnd.openxmlformats-officedocument.presentationml.slide+xml" PartName="/ppt/slides/slide5.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0" Type="http://schemas.openxmlformats.org/officeDocument/2006/relationships/slide" Target="slides/slide25.xml"/><Relationship Id="rId31" Type="http://schemas.openxmlformats.org/officeDocument/2006/relationships/slide" Target="slides/slide26.xml"/><Relationship Id="rId34" Type="http://schemas.openxmlformats.org/officeDocument/2006/relationships/slide" Target="slides/slide29.xml"/><Relationship Id="rId35" Type="http://schemas.openxmlformats.org/officeDocument/2006/relationships/slide" Target="slides/slide30.xml"/><Relationship Id="rId32" Type="http://schemas.openxmlformats.org/officeDocument/2006/relationships/slide" Target="slides/slide27.xml"/><Relationship Id="rId33" Type="http://schemas.openxmlformats.org/officeDocument/2006/relationships/slide" Target="slides/slide28.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2" Type="http://schemas.openxmlformats.org/officeDocument/2006/relationships/presProps" Target="presProps.xml"/><Relationship Id="rId1" Type="http://schemas.openxmlformats.org/officeDocument/2006/relationships/theme" Target="theme/theme2.xml"/><Relationship Id="rId40" Type="http://schemas.openxmlformats.org/officeDocument/2006/relationships/slide" Target="slides/slide35.xml"/><Relationship Id="rId4" Type="http://schemas.openxmlformats.org/officeDocument/2006/relationships/slideMaster" Target="slideMasters/slideMaster1.xml"/><Relationship Id="rId41" Type="http://schemas.openxmlformats.org/officeDocument/2006/relationships/slide" Target="slides/slide36.xml"/><Relationship Id="rId3" Type="http://schemas.openxmlformats.org/officeDocument/2006/relationships/tableStyles" Target="tableStyles.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9" Type="http://schemas.openxmlformats.org/officeDocument/2006/relationships/slide" Target="slides/slide4.xml"/><Relationship Id="rId6" Type="http://schemas.openxmlformats.org/officeDocument/2006/relationships/slide" Target="slides/slide1.xml"/><Relationship Id="rId5"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58" Type="http://schemas.openxmlformats.org/officeDocument/2006/relationships/slide" Target="slides/slide53.xml"/><Relationship Id="rId59" Type="http://schemas.openxmlformats.org/officeDocument/2006/relationships/slide" Target="slides/slide54.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2" Type="http://schemas.openxmlformats.org/officeDocument/2006/relationships/slide" Target="slides/slide7.xml"/><Relationship Id="rId13" Type="http://schemas.openxmlformats.org/officeDocument/2006/relationships/slide" Target="slides/slide8.xml"/><Relationship Id="rId10" Type="http://schemas.openxmlformats.org/officeDocument/2006/relationships/slide" Target="slides/slide5.xml"/><Relationship Id="rId11" Type="http://schemas.openxmlformats.org/officeDocument/2006/relationships/slide" Target="slides/slide6.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29" Type="http://schemas.openxmlformats.org/officeDocument/2006/relationships/slide" Target="slides/slide2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1" Type="http://schemas.openxmlformats.org/officeDocument/2006/relationships/slide" Target="slides/slide16.xml"/><Relationship Id="rId22" Type="http://schemas.openxmlformats.org/officeDocument/2006/relationships/slide" Target="slides/slide17.xml"/><Relationship Id="rId60" Type="http://schemas.openxmlformats.org/officeDocument/2006/relationships/slide" Target="slides/slide55.xml"/><Relationship Id="rId23" Type="http://schemas.openxmlformats.org/officeDocument/2006/relationships/slide" Target="slides/slide18.xml"/><Relationship Id="rId24" Type="http://schemas.openxmlformats.org/officeDocument/2006/relationships/slide" Target="slides/slide19.xml"/><Relationship Id="rId20" Type="http://schemas.openxmlformats.org/officeDocument/2006/relationships/slide" Target="slides/slide15.xml"/><Relationship Id="rId66" Type="http://schemas.openxmlformats.org/officeDocument/2006/relationships/slide" Target="slides/slide61.xml"/><Relationship Id="rId65" Type="http://schemas.openxmlformats.org/officeDocument/2006/relationships/slide" Target="slides/slide60.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 name="Shape 33"/>
        <p:cNvGrpSpPr/>
        <p:nvPr/>
      </p:nvGrpSpPr>
      <p:grpSpPr>
        <a:xfrm>
          <a:off x="0" y="0"/>
          <a:ext cx="0" cy="0"/>
          <a:chOff x="0" y="0"/>
          <a:chExt cx="0" cy="0"/>
        </a:xfrm>
      </p:grpSpPr>
      <p:sp>
        <p:nvSpPr>
          <p:cNvPr id="34" name="Shape 3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5" name="Shape 3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86" name="Shape 8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a:t>https://youtu.be/mNi8zJFI_Kk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92" name="Shape 9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97" name="Shape 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03" name="Shape 103"/>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2400">
                <a:solidFill>
                  <a:schemeClr val="dk1"/>
                </a:solidFill>
              </a:rPr>
              <a:t>--Leaves, Dirt, barriers and stone all receive moisture simulations.</a:t>
            </a:r>
          </a:p>
          <a:p>
            <a:pPr rtl="0">
              <a:spcBef>
                <a:spcPts val="0"/>
              </a:spcBef>
              <a:buNone/>
            </a:pPr>
            <a:r>
              <a:rPr lang="en" sz="2400">
                <a:solidFill>
                  <a:schemeClr val="dk1"/>
                </a:solidFill>
              </a:rPr>
              <a:t>--Volumetric Clouds</a:t>
            </a:r>
          </a:p>
          <a:p>
            <a:pPr rtl="0">
              <a:spcBef>
                <a:spcPts val="0"/>
              </a:spcBef>
              <a:buNone/>
            </a:pPr>
            <a:r>
              <a:rPr lang="en" sz="2400">
                <a:solidFill>
                  <a:schemeClr val="dk1"/>
                </a:solidFill>
              </a:rPr>
              <a:t>--game uses a physically-based rendering</a:t>
            </a:r>
          </a:p>
          <a:p>
            <a:pPr rtl="0">
              <a:spcBef>
                <a:spcPts val="0"/>
              </a:spcBef>
              <a:buNone/>
            </a:pPr>
            <a:r>
              <a:t/>
            </a:r>
            <a:endParaRPr sz="2400">
              <a:solidFill>
                <a:schemeClr val="dk1"/>
              </a:solidFill>
            </a:endParaRPr>
          </a:p>
          <a:p>
            <a:pPr>
              <a:spcBef>
                <a:spcPts val="0"/>
              </a:spcBef>
              <a:buNone/>
            </a:pPr>
            <a:r>
              <a:rPr lang="en" sz="2400">
                <a:solidFill>
                  <a:schemeClr val="dk1"/>
                </a:solidFill>
              </a:rPr>
              <a:t>http://www.eurogamer.net/articles/digitalfoundry-2014-driveclub-revisited-is-dynamic-weather-a-game-changer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08" name="Shape 108"/>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800"/>
              <a:t>So that is a little bit about why to use weather and some pros and cons… </a:t>
            </a:r>
          </a:p>
          <a:p>
            <a:pPr rtl="0">
              <a:spcBef>
                <a:spcPts val="0"/>
              </a:spcBef>
              <a:buNone/>
            </a:pPr>
            <a:r>
              <a:t/>
            </a:r>
            <a:endParaRPr sz="1800"/>
          </a:p>
          <a:p>
            <a:pPr>
              <a:spcBef>
                <a:spcPts val="0"/>
              </a:spcBef>
              <a:buNone/>
            </a:pPr>
            <a:r>
              <a:rPr lang="en" sz="1800"/>
              <a:t>Now Alan is going to talk about...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14" name="Shape 11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20" name="Shape 12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26" name="Shape 12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34" name="Shape 13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40" name="Shape 14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 name="Shape 38"/>
        <p:cNvGrpSpPr/>
        <p:nvPr/>
      </p:nvGrpSpPr>
      <p:grpSpPr>
        <a:xfrm>
          <a:off x="0" y="0"/>
          <a:ext cx="0" cy="0"/>
          <a:chOff x="0" y="0"/>
          <a:chExt cx="0" cy="0"/>
        </a:xfrm>
      </p:grpSpPr>
      <p:sp>
        <p:nvSpPr>
          <p:cNvPr id="39" name="Shape 3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0" name="Shape 40"/>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800">
                <a:solidFill>
                  <a:schemeClr val="dk1"/>
                </a:solidFill>
              </a:rPr>
              <a:t>For game worlds to be believable, the player must have some conception that there is life in the virtual world beyond what is immediately visible on the screen. It must always be raining </a:t>
            </a:r>
            <a:r>
              <a:rPr i="1" lang="en" sz="1800">
                <a:solidFill>
                  <a:schemeClr val="dk1"/>
                </a:solidFill>
              </a:rPr>
              <a:t>somewhere, </a:t>
            </a:r>
            <a:r>
              <a:rPr lang="en" sz="1800">
                <a:solidFill>
                  <a:schemeClr val="dk1"/>
                </a:solidFill>
              </a:rPr>
              <a:t>even if the sky is clear and sunny when we look outside our window</a:t>
            </a:r>
            <a:r>
              <a:rPr i="1" lang="en" sz="1800">
                <a:solidFill>
                  <a:schemeClr val="dk1"/>
                </a:solidFill>
              </a:rPr>
              <a:t>. </a:t>
            </a:r>
          </a:p>
          <a:p>
            <a:pPr rtl="0">
              <a:spcBef>
                <a:spcPts val="0"/>
              </a:spcBef>
              <a:buNone/>
            </a:pPr>
            <a:r>
              <a:t/>
            </a:r>
            <a:endParaRPr i="1" sz="1800">
              <a:solidFill>
                <a:schemeClr val="dk1"/>
              </a:solidFill>
            </a:endParaRPr>
          </a:p>
          <a:p>
            <a:pPr>
              <a:spcBef>
                <a:spcPts val="0"/>
              </a:spcBef>
              <a:buNone/>
            </a:pPr>
            <a:r>
              <a:rPr lang="en" sz="1800">
                <a:solidFill>
                  <a:schemeClr val="dk1"/>
                </a:solidFill>
              </a:rPr>
              <a:t>The more familiar everything feels, the less we notice the machinery behind the illusion.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49" name="Shape 14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58" name="Shape 1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 name="Shape 164"/>
        <p:cNvGrpSpPr/>
        <p:nvPr/>
      </p:nvGrpSpPr>
      <p:grpSpPr>
        <a:xfrm>
          <a:off x="0" y="0"/>
          <a:ext cx="0" cy="0"/>
          <a:chOff x="0" y="0"/>
          <a:chExt cx="0" cy="0"/>
        </a:xfrm>
      </p:grpSpPr>
      <p:sp>
        <p:nvSpPr>
          <p:cNvPr id="165" name="Shape 16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66" name="Shape 16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72" name="Shape 17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79" name="Shape 17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86" name="Shape 18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93" name="Shape 19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199" name="Shape 1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05" name="Shape 2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15" name="Shape 21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 name="Shape 44"/>
        <p:cNvGrpSpPr/>
        <p:nvPr/>
      </p:nvGrpSpPr>
      <p:grpSpPr>
        <a:xfrm>
          <a:off x="0" y="0"/>
          <a:ext cx="0" cy="0"/>
          <a:chOff x="0" y="0"/>
          <a:chExt cx="0" cy="0"/>
        </a:xfrm>
      </p:grpSpPr>
      <p:sp>
        <p:nvSpPr>
          <p:cNvPr id="45" name="Shape 4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6" name="Shape 4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23" name="Shape 22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29" name="Shape 22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37" name="Shape 23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44" name="Shape 24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51" name="Shape 2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58" name="Shape 2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65" name="Shape 2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9" name="Shape 269"/>
        <p:cNvGrpSpPr/>
        <p:nvPr/>
      </p:nvGrpSpPr>
      <p:grpSpPr>
        <a:xfrm>
          <a:off x="0" y="0"/>
          <a:ext cx="0" cy="0"/>
          <a:chOff x="0" y="0"/>
          <a:chExt cx="0" cy="0"/>
        </a:xfrm>
      </p:grpSpPr>
      <p:sp>
        <p:nvSpPr>
          <p:cNvPr id="270" name="Shape 27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71" name="Shape 27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78" name="Shape 27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86" name="Shape 28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2" name="Shape 5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92" name="Shape 29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297" name="Shape 2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02" name="Shape 30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10" name="Shape 31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17" name="Shape 31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23" name="Shape 32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36" name="Shape 33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0" name="Shape 340"/>
        <p:cNvGrpSpPr/>
        <p:nvPr/>
      </p:nvGrpSpPr>
      <p:grpSpPr>
        <a:xfrm>
          <a:off x="0" y="0"/>
          <a:ext cx="0" cy="0"/>
          <a:chOff x="0" y="0"/>
          <a:chExt cx="0" cy="0"/>
        </a:xfrm>
      </p:grpSpPr>
      <p:sp>
        <p:nvSpPr>
          <p:cNvPr id="341" name="Shape 34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42" name="Shape 34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3" name="Shape 353"/>
        <p:cNvGrpSpPr/>
        <p:nvPr/>
      </p:nvGrpSpPr>
      <p:grpSpPr>
        <a:xfrm>
          <a:off x="0" y="0"/>
          <a:ext cx="0" cy="0"/>
          <a:chOff x="0" y="0"/>
          <a:chExt cx="0" cy="0"/>
        </a:xfrm>
      </p:grpSpPr>
      <p:sp>
        <p:nvSpPr>
          <p:cNvPr id="354" name="Shape 35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55" name="Shape 35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2" name="Shape 362"/>
        <p:cNvGrpSpPr/>
        <p:nvPr/>
      </p:nvGrpSpPr>
      <p:grpSpPr>
        <a:xfrm>
          <a:off x="0" y="0"/>
          <a:ext cx="0" cy="0"/>
          <a:chOff x="0" y="0"/>
          <a:chExt cx="0" cy="0"/>
        </a:xfrm>
      </p:grpSpPr>
      <p:sp>
        <p:nvSpPr>
          <p:cNvPr id="363" name="Shape 36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64" name="Shape 3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58" name="Shape 58"/>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800">
                <a:solidFill>
                  <a:schemeClr val="dk1"/>
                </a:solidFill>
              </a:rPr>
              <a:t>In early arcade classics like </a:t>
            </a:r>
            <a:r>
              <a:rPr i="1" lang="en" sz="1800">
                <a:solidFill>
                  <a:schemeClr val="dk1"/>
                </a:solidFill>
              </a:rPr>
              <a:t>Pac-Man, Q*Bert, </a:t>
            </a:r>
            <a:r>
              <a:rPr lang="en" sz="1800">
                <a:solidFill>
                  <a:schemeClr val="dk1"/>
                </a:solidFill>
              </a:rPr>
              <a:t>and </a:t>
            </a:r>
            <a:r>
              <a:rPr i="1" lang="en" sz="1800">
                <a:solidFill>
                  <a:schemeClr val="dk1"/>
                </a:solidFill>
              </a:rPr>
              <a:t>Super Mario Bros., </a:t>
            </a:r>
            <a:r>
              <a:rPr lang="en" sz="1800">
                <a:solidFill>
                  <a:schemeClr val="dk1"/>
                </a:solidFill>
              </a:rPr>
              <a:t>the “organisms” have only a vague, abstract relationship to their environments, which generally serve only to delimit their movement. (Barton)</a:t>
            </a:r>
          </a:p>
          <a:p>
            <a:pPr rtl="0">
              <a:spcBef>
                <a:spcPts val="0"/>
              </a:spcBef>
              <a:buNone/>
            </a:pPr>
            <a:r>
              <a:t/>
            </a:r>
            <a:endParaRPr sz="1800"/>
          </a:p>
          <a:p>
            <a:pPr rtl="0">
              <a:spcBef>
                <a:spcPts val="0"/>
              </a:spcBef>
              <a:buNone/>
            </a:pPr>
            <a:r>
              <a:rPr lang="en" sz="1800"/>
              <a:t>Then came large open worlds</a:t>
            </a:r>
          </a:p>
          <a:p>
            <a:pPr rtl="0">
              <a:spcBef>
                <a:spcPts val="0"/>
              </a:spcBef>
              <a:buNone/>
            </a:pPr>
            <a:r>
              <a:t/>
            </a:r>
            <a:endParaRPr sz="1800"/>
          </a:p>
          <a:p>
            <a:pPr rtl="0">
              <a:spcBef>
                <a:spcPts val="0"/>
              </a:spcBef>
              <a:buNone/>
            </a:pPr>
            <a:r>
              <a:rPr lang="en" sz="1800"/>
              <a:t>The next big thing:</a:t>
            </a:r>
          </a:p>
          <a:p>
            <a:pPr rtl="0">
              <a:spcBef>
                <a:spcPts val="0"/>
              </a:spcBef>
              <a:buNone/>
            </a:pPr>
            <a:r>
              <a:rPr lang="en" sz="1800"/>
              <a:t>Realistically depicting weather events like thunderstorms, winds, and moving clouds help support the idea of the game world as a living, dynamic navigable space</a:t>
            </a:r>
          </a:p>
          <a:p>
            <a:pPr rtl="0">
              <a:spcBef>
                <a:spcPts val="0"/>
              </a:spcBef>
              <a:buNone/>
            </a:pPr>
            <a:r>
              <a:t/>
            </a:r>
            <a:endParaRPr sz="1800"/>
          </a:p>
          <a:p>
            <a:pPr>
              <a:spcBef>
                <a:spcPts val="0"/>
              </a:spcBef>
              <a:buNone/>
            </a:pPr>
            <a:r>
              <a:t/>
            </a:r>
            <a:endParaRPr sz="18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74" name="Shape 37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81" name="Shape 38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8" name="Shape 388"/>
        <p:cNvGrpSpPr/>
        <p:nvPr/>
      </p:nvGrpSpPr>
      <p:grpSpPr>
        <a:xfrm>
          <a:off x="0" y="0"/>
          <a:ext cx="0" cy="0"/>
          <a:chOff x="0" y="0"/>
          <a:chExt cx="0" cy="0"/>
        </a:xfrm>
      </p:grpSpPr>
      <p:sp>
        <p:nvSpPr>
          <p:cNvPr id="389" name="Shape 38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90" name="Shape 39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397" name="Shape 3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3" name="Shape 403"/>
        <p:cNvGrpSpPr/>
        <p:nvPr/>
      </p:nvGrpSpPr>
      <p:grpSpPr>
        <a:xfrm>
          <a:off x="0" y="0"/>
          <a:ext cx="0" cy="0"/>
          <a:chOff x="0" y="0"/>
          <a:chExt cx="0" cy="0"/>
        </a:xfrm>
      </p:grpSpPr>
      <p:sp>
        <p:nvSpPr>
          <p:cNvPr id="404" name="Shape 40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05" name="Shape 4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0" name="Shape 410"/>
        <p:cNvGrpSpPr/>
        <p:nvPr/>
      </p:nvGrpSpPr>
      <p:grpSpPr>
        <a:xfrm>
          <a:off x="0" y="0"/>
          <a:ext cx="0" cy="0"/>
          <a:chOff x="0" y="0"/>
          <a:chExt cx="0" cy="0"/>
        </a:xfrm>
      </p:grpSpPr>
      <p:sp>
        <p:nvSpPr>
          <p:cNvPr id="411" name="Shape 41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12" name="Shape 41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17" name="Shape 41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24" name="Shape 4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9" name="Shape 429"/>
        <p:cNvGrpSpPr/>
        <p:nvPr/>
      </p:nvGrpSpPr>
      <p:grpSpPr>
        <a:xfrm>
          <a:off x="0" y="0"/>
          <a:ext cx="0" cy="0"/>
          <a:chOff x="0" y="0"/>
          <a:chExt cx="0" cy="0"/>
        </a:xfrm>
      </p:grpSpPr>
      <p:sp>
        <p:nvSpPr>
          <p:cNvPr id="430" name="Shape 43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31" name="Shape 43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41" name="Shape 44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4" name="Shape 64"/>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800">
                <a:solidFill>
                  <a:schemeClr val="dk1"/>
                </a:solidFill>
              </a:rPr>
              <a:t>Jeffrey Katzenberg, producer of the animated film </a:t>
            </a:r>
            <a:r>
              <a:rPr i="1" lang="en" sz="1800">
                <a:solidFill>
                  <a:schemeClr val="dk1"/>
                </a:solidFill>
              </a:rPr>
              <a:t>Shrek </a:t>
            </a:r>
            <a:r>
              <a:rPr lang="en" sz="1800">
                <a:solidFill>
                  <a:schemeClr val="dk1"/>
                </a:solidFill>
              </a:rPr>
              <a:t>was asked about the greatest challenge faced by the computer graphics team, his response was “the pouring of milk into a glass” (Hiltzik and Pham, 2001, A1)</a:t>
            </a:r>
          </a:p>
          <a:p>
            <a:pPr rtl="0">
              <a:spcBef>
                <a:spcPts val="0"/>
              </a:spcBef>
              <a:buNone/>
            </a:pPr>
            <a:r>
              <a:t/>
            </a:r>
            <a:endParaRPr sz="1800">
              <a:solidFill>
                <a:schemeClr val="dk1"/>
              </a:solidFill>
            </a:endParaRPr>
          </a:p>
          <a:p>
            <a:pPr>
              <a:spcBef>
                <a:spcPts val="0"/>
              </a:spcBef>
              <a:buNone/>
            </a:pPr>
            <a:r>
              <a:rPr lang="en" sz="1800">
                <a:solidFill>
                  <a:schemeClr val="dk1"/>
                </a:solidFill>
              </a:rPr>
              <a:t>To look realistic, the rain drops must be of the right shape, fall at the right speed and angle (affected by wind), refract light, and reflect whatever surfaces that pass between them and the viewer’s eye. Not only must the falling rain </a:t>
            </a:r>
            <a:r>
              <a:rPr i="1" lang="en" sz="1800">
                <a:solidFill>
                  <a:schemeClr val="dk1"/>
                </a:solidFill>
              </a:rPr>
              <a:t>look </a:t>
            </a:r>
            <a:r>
              <a:rPr lang="en" sz="1800">
                <a:solidFill>
                  <a:schemeClr val="dk1"/>
                </a:solidFill>
              </a:rPr>
              <a:t>realistic; it must </a:t>
            </a:r>
            <a:r>
              <a:rPr i="1" lang="en" sz="1800">
                <a:solidFill>
                  <a:schemeClr val="dk1"/>
                </a:solidFill>
              </a:rPr>
              <a:t>act </a:t>
            </a:r>
            <a:r>
              <a:rPr lang="en" sz="1800">
                <a:solidFill>
                  <a:schemeClr val="dk1"/>
                </a:solidFill>
              </a:rPr>
              <a:t>realistically: soaking whatever it falls upon. (Barton)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5" name="Shape 445"/>
        <p:cNvGrpSpPr/>
        <p:nvPr/>
      </p:nvGrpSpPr>
      <p:grpSpPr>
        <a:xfrm>
          <a:off x="0" y="0"/>
          <a:ext cx="0" cy="0"/>
          <a:chOff x="0" y="0"/>
          <a:chExt cx="0" cy="0"/>
        </a:xfrm>
      </p:grpSpPr>
      <p:sp>
        <p:nvSpPr>
          <p:cNvPr id="446" name="Shape 4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47" name="Shape 44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453" name="Shape 45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69" name="Shape 6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75" name="Shape 7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w="9525">
            <a:solidFill>
              <a:srgbClr val="000000"/>
            </a:solidFill>
            <a:prstDash val="solid"/>
            <a:round/>
            <a:headEnd len="med" w="med" type="none"/>
            <a:tailEnd len="med" w="med" type="none"/>
          </a:ln>
        </p:spPr>
      </p:sp>
      <p:sp>
        <p:nvSpPr>
          <p:cNvPr id="81" name="Shape 8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rPr lang="en" sz="2400">
                <a:solidFill>
                  <a:schemeClr val="dk1"/>
                </a:solidFill>
              </a:rPr>
              <a:t>Running causes body heat to go up based on temperature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txBox="1"/>
          <p:nvPr>
            <p:ph idx="1" type="subTitle"/>
          </p:nvPr>
        </p:nvSpPr>
        <p:spPr>
          <a:xfrm>
            <a:off x="685800" y="2840053"/>
            <a:ext cx="7772400" cy="784799"/>
          </a:xfrm>
          <a:prstGeom prst="rect">
            <a:avLst/>
          </a:prstGeom>
        </p:spPr>
        <p:txBody>
          <a:bodyPr anchorCtr="0" anchor="t" bIns="91425" lIns="91425" rIns="91425" tIns="91425"/>
          <a:lstStyle>
            <a:lvl1pPr algn="ctr">
              <a:spcBef>
                <a:spcPts val="0"/>
              </a:spcBef>
              <a:buClr>
                <a:schemeClr val="lt2"/>
              </a:buClr>
              <a:buNone/>
              <a:defRPr>
                <a:solidFill>
                  <a:schemeClr val="lt2"/>
                </a:solidFill>
              </a:defRPr>
            </a:lvl1pPr>
            <a:lvl2pPr algn="ctr">
              <a:spcBef>
                <a:spcPts val="0"/>
              </a:spcBef>
              <a:buClr>
                <a:schemeClr val="lt2"/>
              </a:buClr>
              <a:buSzPct val="100000"/>
              <a:buNone/>
              <a:defRPr sz="3000">
                <a:solidFill>
                  <a:schemeClr val="lt2"/>
                </a:solidFill>
              </a:defRPr>
            </a:lvl2pPr>
            <a:lvl3pPr algn="ctr">
              <a:spcBef>
                <a:spcPts val="0"/>
              </a:spcBef>
              <a:buClr>
                <a:schemeClr val="lt2"/>
              </a:buClr>
              <a:buSzPct val="100000"/>
              <a:buNone/>
              <a:defRPr sz="3000">
                <a:solidFill>
                  <a:schemeClr val="lt2"/>
                </a:solidFill>
              </a:defRPr>
            </a:lvl3pPr>
            <a:lvl4pPr algn="ctr">
              <a:spcBef>
                <a:spcPts val="0"/>
              </a:spcBef>
              <a:buClr>
                <a:schemeClr val="lt2"/>
              </a:buClr>
              <a:buSzPct val="100000"/>
              <a:buNone/>
              <a:defRPr sz="3000">
                <a:solidFill>
                  <a:schemeClr val="lt2"/>
                </a:solidFill>
              </a:defRPr>
            </a:lvl4pPr>
            <a:lvl5pPr algn="ctr">
              <a:spcBef>
                <a:spcPts val="0"/>
              </a:spcBef>
              <a:buClr>
                <a:schemeClr val="lt2"/>
              </a:buClr>
              <a:buSzPct val="100000"/>
              <a:buNone/>
              <a:defRPr sz="3000">
                <a:solidFill>
                  <a:schemeClr val="lt2"/>
                </a:solidFill>
              </a:defRPr>
            </a:lvl5pPr>
            <a:lvl6pPr algn="ctr">
              <a:spcBef>
                <a:spcPts val="0"/>
              </a:spcBef>
              <a:buClr>
                <a:schemeClr val="lt2"/>
              </a:buClr>
              <a:buSzPct val="100000"/>
              <a:buNone/>
              <a:defRPr sz="3000">
                <a:solidFill>
                  <a:schemeClr val="lt2"/>
                </a:solidFill>
              </a:defRPr>
            </a:lvl6pPr>
            <a:lvl7pPr algn="ctr">
              <a:spcBef>
                <a:spcPts val="0"/>
              </a:spcBef>
              <a:buClr>
                <a:schemeClr val="lt2"/>
              </a:buClr>
              <a:buSzPct val="100000"/>
              <a:buNone/>
              <a:defRPr sz="3000">
                <a:solidFill>
                  <a:schemeClr val="lt2"/>
                </a:solidFill>
              </a:defRPr>
            </a:lvl7pPr>
            <a:lvl8pPr algn="ctr">
              <a:spcBef>
                <a:spcPts val="0"/>
              </a:spcBef>
              <a:buClr>
                <a:schemeClr val="lt2"/>
              </a:buClr>
              <a:buSzPct val="100000"/>
              <a:buNone/>
              <a:defRPr sz="3000">
                <a:solidFill>
                  <a:schemeClr val="lt2"/>
                </a:solidFill>
              </a:defRPr>
            </a:lvl8pPr>
            <a:lvl9pPr algn="ctr">
              <a:spcBef>
                <a:spcPts val="0"/>
              </a:spcBef>
              <a:buClr>
                <a:schemeClr val="lt2"/>
              </a:buClr>
              <a:buSzPct val="100000"/>
              <a:buNone/>
              <a:defRPr sz="3000">
                <a:solidFill>
                  <a:schemeClr val="lt2"/>
                </a:solidFill>
              </a:defRPr>
            </a:lvl9pPr>
          </a:lstStyle>
          <a:p/>
        </p:txBody>
      </p:sp>
      <p:sp>
        <p:nvSpPr>
          <p:cNvPr id="10" name="Shape 10"/>
          <p:cNvSpPr txBox="1"/>
          <p:nvPr>
            <p:ph type="ctrTitle"/>
          </p:nvPr>
        </p:nvSpPr>
        <p:spPr>
          <a:xfrm>
            <a:off x="685800" y="1583342"/>
            <a:ext cx="7772400" cy="1159799"/>
          </a:xfrm>
          <a:prstGeom prst="rect">
            <a:avLst/>
          </a:prstGeom>
        </p:spPr>
        <p:txBody>
          <a:bodyPr anchorCtr="0" anchor="b"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1" name="Shape 11"/>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2" name="Shape 12"/>
        <p:cNvGrpSpPr/>
        <p:nvPr/>
      </p:nvGrpSpPr>
      <p:grpSpPr>
        <a:xfrm>
          <a:off x="0" y="0"/>
          <a:ext cx="0" cy="0"/>
          <a:chOff x="0" y="0"/>
          <a:chExt cx="0" cy="0"/>
        </a:xfrm>
      </p:grpSpPr>
      <p:sp>
        <p:nvSpPr>
          <p:cNvPr id="13" name="Shape 13"/>
          <p:cNvSpPr txBox="1"/>
          <p:nvPr>
            <p:ph type="title"/>
          </p:nvPr>
        </p:nvSpPr>
        <p:spPr>
          <a:xfrm>
            <a:off x="457200" y="205978"/>
            <a:ext cx="822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4" name="Shape 14"/>
          <p:cNvSpPr txBox="1"/>
          <p:nvPr>
            <p:ph idx="1" type="body"/>
          </p:nvPr>
        </p:nvSpPr>
        <p:spPr>
          <a:xfrm>
            <a:off x="457200" y="1200150"/>
            <a:ext cx="8229600" cy="3725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5" name="Shape 15"/>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6" name="Shape 16"/>
        <p:cNvGrpSpPr/>
        <p:nvPr/>
      </p:nvGrpSpPr>
      <p:grpSpPr>
        <a:xfrm>
          <a:off x="0" y="0"/>
          <a:ext cx="0" cy="0"/>
          <a:chOff x="0" y="0"/>
          <a:chExt cx="0" cy="0"/>
        </a:xfrm>
      </p:grpSpPr>
      <p:sp>
        <p:nvSpPr>
          <p:cNvPr id="17" name="Shape 17"/>
          <p:cNvSpPr txBox="1"/>
          <p:nvPr>
            <p:ph type="title"/>
          </p:nvPr>
        </p:nvSpPr>
        <p:spPr>
          <a:xfrm>
            <a:off x="457200" y="205978"/>
            <a:ext cx="822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x="457200" y="1200150"/>
            <a:ext cx="3994500" cy="3725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9" name="Shape 19"/>
          <p:cNvSpPr txBox="1"/>
          <p:nvPr>
            <p:ph idx="2" type="body"/>
          </p:nvPr>
        </p:nvSpPr>
        <p:spPr>
          <a:xfrm>
            <a:off x="4692273" y="1200150"/>
            <a:ext cx="3994500" cy="37256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1" name="Shape 21"/>
        <p:cNvGrpSpPr/>
        <p:nvPr/>
      </p:nvGrpSpPr>
      <p:grpSpPr>
        <a:xfrm>
          <a:off x="0" y="0"/>
          <a:ext cx="0" cy="0"/>
          <a:chOff x="0" y="0"/>
          <a:chExt cx="0" cy="0"/>
        </a:xfrm>
      </p:grpSpPr>
      <p:sp>
        <p:nvSpPr>
          <p:cNvPr id="22" name="Shape 22"/>
          <p:cNvSpPr txBox="1"/>
          <p:nvPr>
            <p:ph type="title"/>
          </p:nvPr>
        </p:nvSpPr>
        <p:spPr>
          <a:xfrm>
            <a:off x="457200" y="205978"/>
            <a:ext cx="8229600" cy="85740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4" name="Shape 24"/>
        <p:cNvGrpSpPr/>
        <p:nvPr/>
      </p:nvGrpSpPr>
      <p:grpSpPr>
        <a:xfrm>
          <a:off x="0" y="0"/>
          <a:ext cx="0" cy="0"/>
          <a:chOff x="0" y="0"/>
          <a:chExt cx="0" cy="0"/>
        </a:xfrm>
      </p:grpSpPr>
      <p:sp>
        <p:nvSpPr>
          <p:cNvPr id="25" name="Shape 25"/>
          <p:cNvSpPr txBox="1"/>
          <p:nvPr>
            <p:ph idx="1" type="body"/>
          </p:nvPr>
        </p:nvSpPr>
        <p:spPr>
          <a:xfrm>
            <a:off x="457200" y="4406309"/>
            <a:ext cx="8229600" cy="519599"/>
          </a:xfrm>
          <a:prstGeom prst="rect">
            <a:avLst/>
          </a:prstGeom>
        </p:spPr>
        <p:txBody>
          <a:bodyPr anchorCtr="0" anchor="t" bIns="91425" lIns="91425" rIns="91425" tIns="91425"/>
          <a:lstStyle>
            <a:lvl1pPr algn="ctr">
              <a:spcBef>
                <a:spcPts val="0"/>
              </a:spcBef>
              <a:buSzPct val="100000"/>
              <a:buNone/>
              <a:defRPr sz="1800"/>
            </a:lvl1pPr>
          </a:lstStyle>
          <a:p/>
        </p:txBody>
      </p:sp>
      <p:sp>
        <p:nvSpPr>
          <p:cNvPr id="26" name="Shape 26"/>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7" name="Shape 27"/>
        <p:cNvGrpSpPr/>
        <p:nvPr/>
      </p:nvGrpSpPr>
      <p:grpSpPr>
        <a:xfrm>
          <a:off x="0" y="0"/>
          <a:ext cx="0" cy="0"/>
          <a:chOff x="0" y="0"/>
          <a:chExt cx="0" cy="0"/>
        </a:xfrm>
      </p:grpSpPr>
      <p:sp>
        <p:nvSpPr>
          <p:cNvPr id="28" name="Shape 28"/>
          <p:cNvSpPr txBox="1"/>
          <p:nvPr>
            <p:ph idx="12" type="sldNum"/>
          </p:nvPr>
        </p:nvSpPr>
        <p:spPr>
          <a:xfrm>
            <a:off x="8556791" y="4749850"/>
            <a:ext cx="548699" cy="393600"/>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slideLayout" Target="../slideLayouts/slideLayout4.xml"/><Relationship Id="rId3" Type="http://schemas.openxmlformats.org/officeDocument/2006/relationships/slideLayout" Target="../slideLayouts/slideLayout3.xml"/><Relationship Id="rId6" Type="http://schemas.openxmlformats.org/officeDocument/2006/relationships/slideLayout" Target="../slideLayouts/slideLayout6.xml"/><Relationship Id="rId5"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gradFill>
          <a:gsLst>
            <a:gs pos="0">
              <a:schemeClr val="dk2"/>
            </a:gs>
            <a:gs pos="100000">
              <a:schemeClr val="dk1"/>
            </a:gs>
          </a:gsLst>
          <a:path path="circle">
            <a:fillToRect b="50%" l="50%" r="50%" t="50%"/>
          </a:path>
          <a:tileRect/>
        </a:gra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05978"/>
            <a:ext cx="8229600" cy="857400"/>
          </a:xfrm>
          <a:prstGeom prst="rect">
            <a:avLst/>
          </a:prstGeom>
          <a:noFill/>
          <a:ln>
            <a:noFill/>
          </a:ln>
        </p:spPr>
        <p:txBody>
          <a:bodyPr anchorCtr="0" anchor="b" bIns="91425" lIns="91425" rIns="91425" tIns="91425"/>
          <a:lstStyle>
            <a:lvl1pPr>
              <a:spcBef>
                <a:spcPts val="0"/>
              </a:spcBef>
              <a:buClr>
                <a:schemeClr val="lt1"/>
              </a:buClr>
              <a:buSzPct val="100000"/>
              <a:buNone/>
              <a:defRPr b="1" sz="3600">
                <a:solidFill>
                  <a:schemeClr val="lt1"/>
                </a:solidFill>
              </a:defRPr>
            </a:lvl1pPr>
            <a:lvl2pPr>
              <a:spcBef>
                <a:spcPts val="0"/>
              </a:spcBef>
              <a:buClr>
                <a:schemeClr val="lt1"/>
              </a:buClr>
              <a:buSzPct val="100000"/>
              <a:buNone/>
              <a:defRPr b="1" sz="3600">
                <a:solidFill>
                  <a:schemeClr val="lt1"/>
                </a:solidFill>
              </a:defRPr>
            </a:lvl2pPr>
            <a:lvl3pPr>
              <a:spcBef>
                <a:spcPts val="0"/>
              </a:spcBef>
              <a:buClr>
                <a:schemeClr val="lt1"/>
              </a:buClr>
              <a:buSzPct val="100000"/>
              <a:buNone/>
              <a:defRPr b="1" sz="3600">
                <a:solidFill>
                  <a:schemeClr val="lt1"/>
                </a:solidFill>
              </a:defRPr>
            </a:lvl3pPr>
            <a:lvl4pPr>
              <a:spcBef>
                <a:spcPts val="0"/>
              </a:spcBef>
              <a:buClr>
                <a:schemeClr val="lt1"/>
              </a:buClr>
              <a:buSzPct val="100000"/>
              <a:buNone/>
              <a:defRPr b="1" sz="3600">
                <a:solidFill>
                  <a:schemeClr val="lt1"/>
                </a:solidFill>
              </a:defRPr>
            </a:lvl4pPr>
            <a:lvl5pPr>
              <a:spcBef>
                <a:spcPts val="0"/>
              </a:spcBef>
              <a:buClr>
                <a:schemeClr val="lt1"/>
              </a:buClr>
              <a:buSzPct val="100000"/>
              <a:buNone/>
              <a:defRPr b="1" sz="3600">
                <a:solidFill>
                  <a:schemeClr val="lt1"/>
                </a:solidFill>
              </a:defRPr>
            </a:lvl5pPr>
            <a:lvl6pPr>
              <a:spcBef>
                <a:spcPts val="0"/>
              </a:spcBef>
              <a:buClr>
                <a:schemeClr val="lt1"/>
              </a:buClr>
              <a:buSzPct val="100000"/>
              <a:buNone/>
              <a:defRPr b="1" sz="3600">
                <a:solidFill>
                  <a:schemeClr val="lt1"/>
                </a:solidFill>
              </a:defRPr>
            </a:lvl6pPr>
            <a:lvl7pPr>
              <a:spcBef>
                <a:spcPts val="0"/>
              </a:spcBef>
              <a:buClr>
                <a:schemeClr val="lt1"/>
              </a:buClr>
              <a:buSzPct val="100000"/>
              <a:buNone/>
              <a:defRPr b="1" sz="3600">
                <a:solidFill>
                  <a:schemeClr val="lt1"/>
                </a:solidFill>
              </a:defRPr>
            </a:lvl7pPr>
            <a:lvl8pPr>
              <a:spcBef>
                <a:spcPts val="0"/>
              </a:spcBef>
              <a:buClr>
                <a:schemeClr val="lt1"/>
              </a:buClr>
              <a:buSzPct val="100000"/>
              <a:buNone/>
              <a:defRPr b="1" sz="3600">
                <a:solidFill>
                  <a:schemeClr val="lt1"/>
                </a:solidFill>
              </a:defRPr>
            </a:lvl8pPr>
            <a:lvl9pPr>
              <a:spcBef>
                <a:spcPts val="0"/>
              </a:spcBef>
              <a:buClr>
                <a:schemeClr val="lt1"/>
              </a:buClr>
              <a:buSzPct val="100000"/>
              <a:buNone/>
              <a:defRPr b="1" sz="3600">
                <a:solidFill>
                  <a:schemeClr val="lt1"/>
                </a:solidFill>
              </a:defRPr>
            </a:lvl9pPr>
          </a:lstStyle>
          <a:p/>
        </p:txBody>
      </p:sp>
      <p:sp>
        <p:nvSpPr>
          <p:cNvPr id="6" name="Shape 6"/>
          <p:cNvSpPr txBox="1"/>
          <p:nvPr>
            <p:ph idx="1" type="body"/>
          </p:nvPr>
        </p:nvSpPr>
        <p:spPr>
          <a:xfrm>
            <a:off x="457200" y="1200150"/>
            <a:ext cx="8229600" cy="3725699"/>
          </a:xfrm>
          <a:prstGeom prst="rect">
            <a:avLst/>
          </a:prstGeom>
          <a:noFill/>
          <a:ln>
            <a:noFill/>
          </a:ln>
        </p:spPr>
        <p:txBody>
          <a:bodyPr anchorCtr="0" anchor="t" bIns="91425" lIns="91425" rIns="91425" tIns="91425"/>
          <a:lstStyle>
            <a:lvl1pPr>
              <a:spcBef>
                <a:spcPts val="600"/>
              </a:spcBef>
              <a:buClr>
                <a:schemeClr val="lt1"/>
              </a:buClr>
              <a:buSzPct val="100000"/>
              <a:defRPr sz="3000">
                <a:solidFill>
                  <a:schemeClr val="lt1"/>
                </a:solidFill>
              </a:defRPr>
            </a:lvl1pPr>
            <a:lvl2pPr>
              <a:spcBef>
                <a:spcPts val="480"/>
              </a:spcBef>
              <a:buClr>
                <a:schemeClr val="lt1"/>
              </a:buClr>
              <a:buSzPct val="100000"/>
              <a:defRPr sz="2400">
                <a:solidFill>
                  <a:schemeClr val="lt1"/>
                </a:solidFill>
              </a:defRPr>
            </a:lvl2pPr>
            <a:lvl3pPr>
              <a:spcBef>
                <a:spcPts val="480"/>
              </a:spcBef>
              <a:buClr>
                <a:schemeClr val="lt1"/>
              </a:buClr>
              <a:buSzPct val="100000"/>
              <a:defRPr sz="2400">
                <a:solidFill>
                  <a:schemeClr val="lt1"/>
                </a:solidFill>
              </a:defRPr>
            </a:lvl3pPr>
            <a:lvl4pPr>
              <a:spcBef>
                <a:spcPts val="360"/>
              </a:spcBef>
              <a:buClr>
                <a:schemeClr val="lt1"/>
              </a:buClr>
              <a:buSzPct val="100000"/>
              <a:defRPr sz="1800">
                <a:solidFill>
                  <a:schemeClr val="lt1"/>
                </a:solidFill>
              </a:defRPr>
            </a:lvl4pPr>
            <a:lvl5pPr>
              <a:spcBef>
                <a:spcPts val="360"/>
              </a:spcBef>
              <a:buClr>
                <a:schemeClr val="lt1"/>
              </a:buClr>
              <a:buSzPct val="100000"/>
              <a:defRPr sz="1800">
                <a:solidFill>
                  <a:schemeClr val="lt1"/>
                </a:solidFill>
              </a:defRPr>
            </a:lvl5pPr>
            <a:lvl6pPr>
              <a:spcBef>
                <a:spcPts val="360"/>
              </a:spcBef>
              <a:buClr>
                <a:schemeClr val="lt1"/>
              </a:buClr>
              <a:buSzPct val="100000"/>
              <a:defRPr sz="1800">
                <a:solidFill>
                  <a:schemeClr val="lt1"/>
                </a:solidFill>
              </a:defRPr>
            </a:lvl6pPr>
            <a:lvl7pPr>
              <a:spcBef>
                <a:spcPts val="360"/>
              </a:spcBef>
              <a:buClr>
                <a:schemeClr val="lt1"/>
              </a:buClr>
              <a:buSzPct val="100000"/>
              <a:defRPr sz="1800">
                <a:solidFill>
                  <a:schemeClr val="lt1"/>
                </a:solidFill>
              </a:defRPr>
            </a:lvl7pPr>
            <a:lvl8pPr>
              <a:spcBef>
                <a:spcPts val="360"/>
              </a:spcBef>
              <a:buClr>
                <a:schemeClr val="lt1"/>
              </a:buClr>
              <a:buSzPct val="100000"/>
              <a:defRPr sz="1800">
                <a:solidFill>
                  <a:schemeClr val="lt1"/>
                </a:solidFill>
              </a:defRPr>
            </a:lvl8pPr>
            <a:lvl9pPr>
              <a:spcBef>
                <a:spcPts val="360"/>
              </a:spcBef>
              <a:buClr>
                <a:schemeClr val="lt1"/>
              </a:buClr>
              <a:buSzPct val="100000"/>
              <a:defRPr sz="1800">
                <a:solidFill>
                  <a:schemeClr val="lt1"/>
                </a:solidFill>
              </a:defRPr>
            </a:lvl9pPr>
          </a:lstStyle>
          <a:p/>
        </p:txBody>
      </p:sp>
      <p:sp>
        <p:nvSpPr>
          <p:cNvPr id="7" name="Shape 7"/>
          <p:cNvSpPr txBox="1"/>
          <p:nvPr>
            <p:ph idx="12" type="sldNum"/>
          </p:nvPr>
        </p:nvSpPr>
        <p:spPr>
          <a:xfrm>
            <a:off x="8556791" y="4749850"/>
            <a:ext cx="548699" cy="393600"/>
          </a:xfrm>
          <a:prstGeom prst="rect">
            <a:avLst/>
          </a:prstGeom>
          <a:noFill/>
          <a:ln>
            <a:noFill/>
          </a:ln>
        </p:spPr>
        <p:txBody>
          <a:bodyPr anchorCtr="0" anchor="ctr" bIns="91425" lIns="91425" rIns="91425" tIns="91425">
            <a:noAutofit/>
          </a:bodyPr>
          <a:lstStyle>
            <a:lvl1pPr algn="r">
              <a:spcBef>
                <a:spcPts val="0"/>
              </a:spcBef>
              <a:buNone/>
              <a:defRPr sz="1300">
                <a:solidFill>
                  <a:schemeClr val="lt1"/>
                </a:solidFill>
              </a:defRPr>
            </a:lvl1pPr>
          </a:lstStyle>
          <a:p>
            <a:pPr>
              <a:spcBef>
                <a:spcPts val="0"/>
              </a:spcBef>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youtube.com/v/mNi8zJFI_Kk" TargetMode="External"/><Relationship Id="rId5" Type="http://schemas.openxmlformats.org/officeDocument/2006/relationships/image" Target="../media/image0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06.png"/><Relationship Id="rId3" Type="http://schemas.openxmlformats.org/officeDocument/2006/relationships/image" Target="../media/image0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youtube.com/v/hViwrRGfuHU" TargetMode="External"/><Relationship Id="rId5"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 Id="rId3" Type="http://schemas.openxmlformats.org/officeDocument/2006/relationships/image" Target="../media/image0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09.png"/><Relationship Id="rId3" Type="http://schemas.openxmlformats.org/officeDocument/2006/relationships/image" Target="../media/image0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0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5"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jpg"/><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23.png"/><Relationship Id="rId6" Type="http://schemas.openxmlformats.org/officeDocument/2006/relationships/image" Target="../media/image21.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4.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 Id="rId3" Type="http://schemas.openxmlformats.org/officeDocument/2006/relationships/image" Target="../media/image0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0.jpg"/><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 Id="rId3"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 Id="rId3" Type="http://schemas.openxmlformats.org/officeDocument/2006/relationships/image" Target="../media/image38.png"/><Relationship Id="rId6" Type="http://schemas.openxmlformats.org/officeDocument/2006/relationships/image" Target="../media/image40.png"/><Relationship Id="rId5"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2.png"/><Relationship Id="rId3" Type="http://schemas.openxmlformats.org/officeDocument/2006/relationships/image" Target="../media/image41.png"/><Relationship Id="rId6" Type="http://schemas.openxmlformats.org/officeDocument/2006/relationships/image" Target="../media/image43.png"/><Relationship Id="rId5" Type="http://schemas.openxmlformats.org/officeDocument/2006/relationships/image" Target="../media/image4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png"/><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 Id="rId3" Type="http://schemas.openxmlformats.org/officeDocument/2006/relationships/image" Target="../media/image46.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png"/><Relationship Id="rId3" Type="http://schemas.openxmlformats.org/officeDocument/2006/relationships/image" Target="../media/image47.jpg"/><Relationship Id="rId5"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 Id="rId3" Type="http://schemas.openxmlformats.org/officeDocument/2006/relationships/image" Target="../media/image51.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2.png"/><Relationship Id="rId3" Type="http://schemas.openxmlformats.org/officeDocument/2006/relationships/image" Target="../media/image55.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youtube.com/v/13eZpto-94Y" TargetMode="External"/><Relationship Id="rId5" Type="http://schemas.openxmlformats.org/officeDocument/2006/relationships/image" Target="../media/image57.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png"/><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2" Type="http://schemas.openxmlformats.org/officeDocument/2006/relationships/hyperlink" Target="http://www.gamasutra.com/blogs/BartlomiejWronski/20141208/226295/Atmospheric_scattering_and_volumetric_fog_algorithm__part_1.php" TargetMode="External"/><Relationship Id="rId13" Type="http://schemas.openxmlformats.org/officeDocument/2006/relationships/hyperlink" Target="http://en.wikipedia.org/wiki/Volume_ray_casting" TargetMode="External"/><Relationship Id="rId1" Type="http://schemas.openxmlformats.org/officeDocument/2006/relationships/slideLayout" Target="../slideLayouts/slideLayout2.xml"/><Relationship Id="rId4" Type="http://schemas.openxmlformats.org/officeDocument/2006/relationships/hyperlink" Target="https://seblagarde.wordpress.com/2012/12/27/water-drop-2a-dynamic-rain-and-its-effects/" TargetMode="External"/><Relationship Id="rId10" Type="http://schemas.openxmlformats.org/officeDocument/2006/relationships/hyperlink" Target="http://cgg.mff.cuni.cz/projects/SkylightModelling/" TargetMode="External"/><Relationship Id="rId3" Type="http://schemas.openxmlformats.org/officeDocument/2006/relationships/hyperlink" Target="http://www1.cs.columbia.edu/CAVE/databases/rain_streak_db/rain_streak.php" TargetMode="External"/><Relationship Id="rId11" Type="http://schemas.openxmlformats.org/officeDocument/2006/relationships/hyperlink" Target="http://www.slideshare.net/BenjaminGlatzel/volumetric-lighting-for-many-lights-in-lords-of-the-fallen" TargetMode="External"/><Relationship Id="rId9" Type="http://schemas.openxmlformats.org/officeDocument/2006/relationships/hyperlink" Target="http://http.developer.nvidia.com/GPUGems2/gpugems2_chapter16.html" TargetMode="External"/><Relationship Id="rId6" Type="http://schemas.openxmlformats.org/officeDocument/2006/relationships/hyperlink" Target="https://cs.uwaterloo.ca/~jwlwan/papers/WanDing05.pdf" TargetMode="External"/><Relationship Id="rId5" Type="http://schemas.openxmlformats.org/officeDocument/2006/relationships/hyperlink" Target="http://www.ofb.net/~niniane/rainsnow/rainsnow-sketch.pdf" TargetMode="External"/><Relationship Id="rId8" Type="http://schemas.openxmlformats.org/officeDocument/2006/relationships/hyperlink" Target="http://www.slideshare.net/proyZ/relics-fx-system" TargetMode="External"/><Relationship Id="rId7" Type="http://schemas.openxmlformats.org/officeDocument/2006/relationships/hyperlink" Target="http://3dnemo.com/Tutorials/3dnemo-tornado-3d.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05.png"/><Relationship Id="rId3" Type="http://schemas.openxmlformats.org/officeDocument/2006/relationships/image" Target="../media/image0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 name="Shape 29"/>
        <p:cNvGrpSpPr/>
        <p:nvPr/>
      </p:nvGrpSpPr>
      <p:grpSpPr>
        <a:xfrm>
          <a:off x="0" y="0"/>
          <a:ext cx="0" cy="0"/>
          <a:chOff x="0" y="0"/>
          <a:chExt cx="0" cy="0"/>
        </a:xfrm>
      </p:grpSpPr>
      <p:pic>
        <p:nvPicPr>
          <p:cNvPr id="30" name="Shape 30"/>
          <p:cNvPicPr preferRelativeResize="0"/>
          <p:nvPr/>
        </p:nvPicPr>
        <p:blipFill>
          <a:blip r:embed="rId3">
            <a:alphaModFix/>
          </a:blip>
          <a:stretch>
            <a:fillRect/>
          </a:stretch>
        </p:blipFill>
        <p:spPr>
          <a:xfrm>
            <a:off x="0" y="0"/>
            <a:ext cx="9143142" cy="5143500"/>
          </a:xfrm>
          <a:prstGeom prst="rect">
            <a:avLst/>
          </a:prstGeom>
          <a:noFill/>
          <a:ln>
            <a:noFill/>
          </a:ln>
        </p:spPr>
      </p:pic>
      <p:sp>
        <p:nvSpPr>
          <p:cNvPr id="31" name="Shape 31"/>
          <p:cNvSpPr txBox="1"/>
          <p:nvPr>
            <p:ph type="ctrTitle"/>
          </p:nvPr>
        </p:nvSpPr>
        <p:spPr>
          <a:xfrm>
            <a:off x="685375" y="2487442"/>
            <a:ext cx="7772400" cy="1159799"/>
          </a:xfrm>
          <a:prstGeom prst="rect">
            <a:avLst/>
          </a:prstGeom>
        </p:spPr>
        <p:txBody>
          <a:bodyPr anchorCtr="0" anchor="b" bIns="91425" lIns="91425" rIns="91425" tIns="91425">
            <a:noAutofit/>
          </a:bodyPr>
          <a:lstStyle/>
          <a:p>
            <a:pPr>
              <a:spcBef>
                <a:spcPts val="0"/>
              </a:spcBef>
              <a:buNone/>
            </a:pPr>
            <a:r>
              <a:rPr lang="en"/>
              <a:t>Weather &amp; Simulation</a:t>
            </a:r>
          </a:p>
        </p:txBody>
      </p:sp>
      <p:sp>
        <p:nvSpPr>
          <p:cNvPr id="32" name="Shape 32"/>
          <p:cNvSpPr txBox="1"/>
          <p:nvPr>
            <p:ph idx="1" type="subTitle"/>
          </p:nvPr>
        </p:nvSpPr>
        <p:spPr>
          <a:xfrm>
            <a:off x="685800" y="3763628"/>
            <a:ext cx="7772400" cy="784799"/>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 name="Shape 82"/>
        <p:cNvGrpSpPr/>
        <p:nvPr/>
      </p:nvGrpSpPr>
      <p:grpSpPr>
        <a:xfrm>
          <a:off x="0" y="0"/>
          <a:ext cx="0" cy="0"/>
          <a:chOff x="0" y="0"/>
          <a:chExt cx="0" cy="0"/>
        </a:xfrm>
      </p:grpSpPr>
      <p:sp>
        <p:nvSpPr>
          <p:cNvPr id="83" name="Shape 83">
            <a:hlinkClick r:id="rId4"/>
          </p:cNvPr>
          <p:cNvSpPr/>
          <p:nvPr/>
        </p:nvSpPr>
        <p:spPr>
          <a:xfrm>
            <a:off x="1251700" y="81525"/>
            <a:ext cx="6640599" cy="4980449"/>
          </a:xfrm>
          <a:prstGeom prst="rect">
            <a:avLst/>
          </a:prstGeom>
          <a:blipFill>
            <a:blip r:embed="rId5">
              <a:alphaModFix/>
            </a:blip>
            <a:stretch>
              <a:fillRect/>
            </a:stretch>
          </a:blipFill>
          <a:ln>
            <a:noFill/>
          </a:ln>
        </p:spPr>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 name="Shape 87"/>
        <p:cNvGrpSpPr/>
        <p:nvPr/>
      </p:nvGrpSpPr>
      <p:grpSpPr>
        <a:xfrm>
          <a:off x="0" y="0"/>
          <a:ext cx="0" cy="0"/>
          <a:chOff x="0" y="0"/>
          <a:chExt cx="0" cy="0"/>
        </a:xfrm>
      </p:grpSpPr>
      <p:pic>
        <p:nvPicPr>
          <p:cNvPr id="88" name="Shape 88"/>
          <p:cNvPicPr preferRelativeResize="0"/>
          <p:nvPr/>
        </p:nvPicPr>
        <p:blipFill>
          <a:blip r:embed="rId3">
            <a:alphaModFix/>
          </a:blip>
          <a:stretch>
            <a:fillRect/>
          </a:stretch>
        </p:blipFill>
        <p:spPr>
          <a:xfrm>
            <a:off x="31899" y="0"/>
            <a:ext cx="9112099" cy="5120182"/>
          </a:xfrm>
          <a:prstGeom prst="rect">
            <a:avLst/>
          </a:prstGeom>
          <a:noFill/>
          <a:ln>
            <a:noFill/>
          </a:ln>
        </p:spPr>
      </p:pic>
      <p:pic>
        <p:nvPicPr>
          <p:cNvPr id="89" name="Shape 89"/>
          <p:cNvPicPr preferRelativeResize="0"/>
          <p:nvPr/>
        </p:nvPicPr>
        <p:blipFill>
          <a:blip r:embed="rId4">
            <a:alphaModFix/>
          </a:blip>
          <a:stretch>
            <a:fillRect/>
          </a:stretch>
        </p:blipFill>
        <p:spPr>
          <a:xfrm>
            <a:off x="310050" y="292850"/>
            <a:ext cx="3994950" cy="1216924"/>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a:hlinkClick r:id="rId4"/>
          </p:cNvPr>
          <p:cNvSpPr/>
          <p:nvPr/>
        </p:nvSpPr>
        <p:spPr>
          <a:xfrm>
            <a:off x="1143000" y="0"/>
            <a:ext cx="6858000" cy="5143500"/>
          </a:xfrm>
          <a:prstGeom prst="rect">
            <a:avLst/>
          </a:prstGeom>
          <a:blipFill>
            <a:blip r:embed="rId5">
              <a:alphaModFix/>
            </a:blip>
            <a:stretch>
              <a:fillRect/>
            </a:stretch>
          </a:blipFill>
          <a:ln>
            <a:noFill/>
          </a:ln>
        </p:spPr>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sp>
        <p:nvSpPr>
          <p:cNvPr id="99" name="Shape 99"/>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DriveClub</a:t>
            </a:r>
          </a:p>
        </p:txBody>
      </p:sp>
      <p:sp>
        <p:nvSpPr>
          <p:cNvPr id="100" name="Shape 100"/>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381000" lvl="0" marL="457200" rtl="0">
              <a:spcBef>
                <a:spcPts val="0"/>
              </a:spcBef>
              <a:buClr>
                <a:schemeClr val="lt1"/>
              </a:buClr>
              <a:buSzPct val="100000"/>
              <a:buFont typeface="Arial"/>
              <a:buChar char="●"/>
            </a:pPr>
            <a:r>
              <a:rPr lang="en" sz="2400"/>
              <a:t>Water Droplets</a:t>
            </a:r>
          </a:p>
          <a:p>
            <a:pPr indent="-381000" lvl="1" marL="914400" rtl="0">
              <a:spcBef>
                <a:spcPts val="0"/>
              </a:spcBef>
              <a:buClr>
                <a:schemeClr val="lt1"/>
              </a:buClr>
              <a:buSzPct val="80000"/>
              <a:buFont typeface="Courier New"/>
              <a:buChar char="o"/>
            </a:pPr>
            <a:r>
              <a:rPr lang="en"/>
              <a:t>Rain as individual particles affected by the games motion blur system.</a:t>
            </a:r>
          </a:p>
          <a:p>
            <a:pPr indent="-381000" lvl="1" marL="914400" rtl="0">
              <a:spcBef>
                <a:spcPts val="0"/>
              </a:spcBef>
              <a:buClr>
                <a:schemeClr val="lt1"/>
              </a:buClr>
              <a:buSzPct val="80000"/>
              <a:buFont typeface="Courier New"/>
              <a:buChar char="o"/>
            </a:pPr>
            <a:r>
              <a:rPr lang="en"/>
              <a:t>Droplets move in reaction to velocity of the car and wiper blades</a:t>
            </a:r>
          </a:p>
          <a:p>
            <a:pPr indent="-381000" lvl="1" marL="914400" rtl="0">
              <a:spcBef>
                <a:spcPts val="0"/>
              </a:spcBef>
              <a:buClr>
                <a:schemeClr val="lt1"/>
              </a:buClr>
              <a:buSzPct val="80000"/>
              <a:buFont typeface="Courier New"/>
              <a:buChar char="o"/>
            </a:pPr>
            <a:r>
              <a:rPr lang="en"/>
              <a:t>Rain is highly interactive with vehicles windshield but sparse on the rest of the vehicle.</a:t>
            </a:r>
          </a:p>
          <a:p>
            <a:pPr indent="-381000" lvl="0" marL="457200" rtl="0">
              <a:spcBef>
                <a:spcPts val="0"/>
              </a:spcBef>
              <a:buClr>
                <a:schemeClr val="lt1"/>
              </a:buClr>
              <a:buSzPct val="100000"/>
              <a:buFont typeface="Arial"/>
              <a:buChar char="●"/>
            </a:pPr>
            <a:r>
              <a:rPr lang="en" sz="2400"/>
              <a:t>Wet Surfaces</a:t>
            </a:r>
          </a:p>
          <a:p>
            <a:pPr indent="-381000" lvl="1" marL="914400" rtl="0">
              <a:spcBef>
                <a:spcPts val="0"/>
              </a:spcBef>
              <a:buClr>
                <a:schemeClr val="lt1"/>
              </a:buClr>
              <a:buSzPct val="80000"/>
              <a:buFont typeface="Courier New"/>
              <a:buChar char="o"/>
            </a:pPr>
            <a:r>
              <a:rPr lang="en"/>
              <a:t>Puddles vary in size based on rain intensity</a:t>
            </a:r>
          </a:p>
          <a:p>
            <a:pPr indent="0" lvl="0" marL="457200" rtl="0">
              <a:spcBef>
                <a:spcPts val="0"/>
              </a:spcBef>
              <a:buNone/>
            </a:pPr>
            <a:r>
              <a:t/>
            </a: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Shape 105"/>
          <p:cNvSpPr txBox="1"/>
          <p:nvPr>
            <p:ph type="title"/>
          </p:nvPr>
        </p:nvSpPr>
        <p:spPr>
          <a:xfrm>
            <a:off x="457200" y="2143053"/>
            <a:ext cx="8229600" cy="857400"/>
          </a:xfrm>
          <a:prstGeom prst="rect">
            <a:avLst/>
          </a:prstGeom>
        </p:spPr>
        <p:txBody>
          <a:bodyPr anchorCtr="0" anchor="b" bIns="91425" lIns="91425" rIns="91425" tIns="91425">
            <a:noAutofit/>
          </a:bodyPr>
          <a:lstStyle/>
          <a:p>
            <a:pPr lvl="0" rtl="0">
              <a:spcBef>
                <a:spcPts val="0"/>
              </a:spcBef>
              <a:buNone/>
            </a:pPr>
            <a:r>
              <a:rPr lang="en"/>
              <a:t>Precipitation (Rain) Implementation</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Aspects to Rain Simulation</a:t>
            </a:r>
          </a:p>
        </p:txBody>
      </p:sp>
      <p:sp>
        <p:nvSpPr>
          <p:cNvPr id="111" name="Shape 111"/>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chemeClr val="lt1"/>
              </a:buClr>
              <a:buSzPct val="100000"/>
              <a:buFont typeface="Arial"/>
              <a:buChar char="●"/>
            </a:pPr>
            <a:r>
              <a:rPr lang="en"/>
              <a:t>Raindrops</a:t>
            </a:r>
          </a:p>
          <a:p>
            <a:pPr indent="-419100" lvl="0" marL="457200" rtl="0">
              <a:spcBef>
                <a:spcPts val="0"/>
              </a:spcBef>
              <a:buClr>
                <a:schemeClr val="lt1"/>
              </a:buClr>
              <a:buSzPct val="100000"/>
              <a:buFont typeface="Arial"/>
              <a:buChar char="●"/>
            </a:pPr>
            <a:r>
              <a:rPr lang="en"/>
              <a:t>Splash Effect</a:t>
            </a:r>
          </a:p>
          <a:p>
            <a:pPr indent="-419100" lvl="0" marL="457200" rtl="0">
              <a:spcBef>
                <a:spcPts val="0"/>
              </a:spcBef>
              <a:buClr>
                <a:schemeClr val="lt1"/>
              </a:buClr>
              <a:buSzPct val="100000"/>
              <a:buFont typeface="Arial"/>
              <a:buChar char="●"/>
            </a:pPr>
            <a:r>
              <a:rPr lang="en"/>
              <a:t>Glass Droplets/Wall Glides</a:t>
            </a:r>
          </a:p>
          <a:p>
            <a:pPr rtl="0">
              <a:spcBef>
                <a:spcPts val="0"/>
              </a:spcBef>
              <a:buNone/>
            </a:pPr>
            <a:r>
              <a:t/>
            </a:r>
            <a:endParaRPr/>
          </a:p>
          <a:p>
            <a:pPr lvl="0">
              <a:spcBef>
                <a:spcPts val="0"/>
              </a:spcBef>
              <a:buNone/>
            </a:pPr>
            <a:r>
              <a:rPr lang="en"/>
              <a:t>Many different implementations for all of these, depending on game/company.</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sp>
        <p:nvSpPr>
          <p:cNvPr id="116" name="Shape 116"/>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Aspects to Rain Simulation</a:t>
            </a:r>
          </a:p>
        </p:txBody>
      </p:sp>
      <p:sp>
        <p:nvSpPr>
          <p:cNvPr id="117" name="Shape 117"/>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chemeClr val="lt1"/>
              </a:buClr>
              <a:buSzPct val="100000"/>
              <a:buFont typeface="Arial"/>
              <a:buChar char="●"/>
            </a:pPr>
            <a:r>
              <a:rPr lang="en"/>
              <a:t>Raindrops</a:t>
            </a:r>
          </a:p>
          <a:p>
            <a:pPr indent="-419100" lvl="0" marL="457200" rtl="0">
              <a:spcBef>
                <a:spcPts val="0"/>
              </a:spcBef>
              <a:buClr>
                <a:srgbClr val="666666"/>
              </a:buClr>
              <a:buSzPct val="100000"/>
              <a:buFont typeface="Arial"/>
              <a:buChar char="●"/>
            </a:pPr>
            <a:r>
              <a:rPr lang="en">
                <a:solidFill>
                  <a:srgbClr val="666666"/>
                </a:solidFill>
              </a:rPr>
              <a:t>Splash Effect</a:t>
            </a:r>
          </a:p>
          <a:p>
            <a:pPr indent="-419100" lvl="0" marL="457200" rtl="0">
              <a:spcBef>
                <a:spcPts val="0"/>
              </a:spcBef>
              <a:buClr>
                <a:srgbClr val="666666"/>
              </a:buClr>
              <a:buSzPct val="100000"/>
              <a:buFont typeface="Arial"/>
              <a:buChar char="●"/>
            </a:pPr>
            <a:r>
              <a:rPr lang="en">
                <a:solidFill>
                  <a:srgbClr val="666666"/>
                </a:solidFill>
              </a:rPr>
              <a:t>Glass Droplets/Wall Glides</a:t>
            </a:r>
          </a:p>
          <a:p>
            <a:pPr lvl="0" rtl="0">
              <a:spcBef>
                <a:spcPts val="0"/>
              </a:spcBef>
              <a:buNone/>
            </a:pPr>
            <a:r>
              <a:t/>
            </a:r>
            <a:endParaRPr>
              <a:solidFill>
                <a:srgbClr val="666666"/>
              </a:solidFill>
            </a:endParaRPr>
          </a:p>
          <a:p>
            <a:pPr lvl="0" rtl="0">
              <a:spcBef>
                <a:spcPts val="0"/>
              </a:spcBef>
              <a:buNone/>
            </a:pPr>
            <a:r>
              <a:rPr lang="en">
                <a:solidFill>
                  <a:srgbClr val="666666"/>
                </a:solidFill>
              </a:rPr>
              <a:t>Many different implementations for all of these, depending on game/company.</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Raindrops</a:t>
            </a:r>
          </a:p>
        </p:txBody>
      </p:sp>
      <p:sp>
        <p:nvSpPr>
          <p:cNvPr id="123" name="Shape 123"/>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a:solidFill>
                  <a:srgbClr val="FFFFFF"/>
                </a:solidFill>
              </a:rPr>
              <a:t>Example implementations:</a:t>
            </a:r>
          </a:p>
          <a:p>
            <a:pPr indent="-419100" lvl="0" marL="457200" rtl="0">
              <a:spcBef>
                <a:spcPts val="0"/>
              </a:spcBef>
              <a:buClr>
                <a:srgbClr val="FFFFFF"/>
              </a:buClr>
              <a:buSzPct val="100000"/>
              <a:buFont typeface="Arial"/>
              <a:buChar char="●"/>
            </a:pPr>
            <a:r>
              <a:rPr lang="en">
                <a:solidFill>
                  <a:srgbClr val="FFFFFF"/>
                </a:solidFill>
              </a:rPr>
              <a:t>Particle system</a:t>
            </a:r>
          </a:p>
          <a:p>
            <a:pPr indent="-419100" lvl="0" marL="457200" rtl="0">
              <a:spcBef>
                <a:spcPts val="0"/>
              </a:spcBef>
              <a:buClr>
                <a:srgbClr val="FFFFFF"/>
              </a:buClr>
              <a:buSzPct val="100000"/>
              <a:buFont typeface="Arial"/>
              <a:buChar char="●"/>
            </a:pPr>
            <a:r>
              <a:rPr lang="en">
                <a:solidFill>
                  <a:srgbClr val="FFFFFF"/>
                </a:solidFill>
              </a:rPr>
              <a:t>Large textures</a:t>
            </a:r>
          </a:p>
          <a:p>
            <a:pPr rtl="0">
              <a:spcBef>
                <a:spcPts val="0"/>
              </a:spcBef>
              <a:buNone/>
            </a:pPr>
            <a:r>
              <a:rPr lang="en">
                <a:solidFill>
                  <a:srgbClr val="FFFFFF"/>
                </a:solidFill>
              </a:rPr>
              <a:t>Concerns?</a:t>
            </a:r>
          </a:p>
          <a:p>
            <a:pPr indent="-419100" lvl="0" marL="457200" rtl="0">
              <a:spcBef>
                <a:spcPts val="0"/>
              </a:spcBef>
              <a:buClr>
                <a:srgbClr val="FFFFFF"/>
              </a:buClr>
              <a:buSzPct val="100000"/>
              <a:buFont typeface="Arial"/>
              <a:buChar char="●"/>
            </a:pPr>
            <a:r>
              <a:rPr lang="en">
                <a:solidFill>
                  <a:srgbClr val="FFFFFF"/>
                </a:solidFill>
              </a:rPr>
              <a:t>Realistic?</a:t>
            </a:r>
          </a:p>
          <a:p>
            <a:pPr indent="-419100" lvl="0" marL="457200" rtl="0">
              <a:spcBef>
                <a:spcPts val="0"/>
              </a:spcBef>
              <a:buClr>
                <a:srgbClr val="FFFFFF"/>
              </a:buClr>
              <a:buSzPct val="100000"/>
              <a:buFont typeface="Arial"/>
              <a:buChar char="●"/>
            </a:pPr>
            <a:r>
              <a:rPr lang="en">
                <a:solidFill>
                  <a:srgbClr val="FFFFFF"/>
                </a:solidFill>
              </a:rPr>
              <a:t>Efficient?</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Particle System</a:t>
            </a:r>
          </a:p>
        </p:txBody>
      </p:sp>
      <p:sp>
        <p:nvSpPr>
          <p:cNvPr id="129" name="Shape 129"/>
          <p:cNvSpPr txBox="1"/>
          <p:nvPr>
            <p:ph idx="1" type="body"/>
          </p:nvPr>
        </p:nvSpPr>
        <p:spPr>
          <a:xfrm>
            <a:off x="457200" y="1200150"/>
            <a:ext cx="5186699" cy="3765600"/>
          </a:xfrm>
          <a:prstGeom prst="rect">
            <a:avLst/>
          </a:prstGeom>
        </p:spPr>
        <p:txBody>
          <a:bodyPr anchorCtr="0" anchor="t" bIns="91425" lIns="91425" rIns="91425" tIns="91425">
            <a:noAutofit/>
          </a:bodyPr>
          <a:lstStyle/>
          <a:p>
            <a:pPr rtl="0">
              <a:spcBef>
                <a:spcPts val="0"/>
              </a:spcBef>
              <a:buNone/>
            </a:pPr>
            <a:r>
              <a:rPr lang="en" sz="2400">
                <a:solidFill>
                  <a:srgbClr val="FFFFFF"/>
                </a:solidFill>
              </a:rPr>
              <a:t>What is a particle system?</a:t>
            </a:r>
          </a:p>
          <a:p>
            <a:pPr rtl="0">
              <a:spcBef>
                <a:spcPts val="0"/>
              </a:spcBef>
              <a:buNone/>
            </a:pPr>
            <a:r>
              <a:rPr lang="en" sz="2400">
                <a:solidFill>
                  <a:srgbClr val="FFFFFF"/>
                </a:solidFill>
              </a:rPr>
              <a:t>Pros:</a:t>
            </a:r>
          </a:p>
          <a:p>
            <a:pPr indent="0" marL="457200" rtl="0">
              <a:spcBef>
                <a:spcPts val="0"/>
              </a:spcBef>
              <a:buNone/>
            </a:pPr>
            <a:r>
              <a:rPr lang="en" sz="2400">
                <a:solidFill>
                  <a:srgbClr val="FFFFFF"/>
                </a:solidFill>
              </a:rPr>
              <a:t>Easy to use; can look relatively realistic (wind effects?)</a:t>
            </a:r>
          </a:p>
          <a:p>
            <a:pPr rtl="0">
              <a:spcBef>
                <a:spcPts val="0"/>
              </a:spcBef>
              <a:buNone/>
            </a:pPr>
            <a:r>
              <a:rPr lang="en" sz="2400">
                <a:solidFill>
                  <a:srgbClr val="FFFFFF"/>
                </a:solidFill>
              </a:rPr>
              <a:t>Cons:</a:t>
            </a:r>
          </a:p>
          <a:p>
            <a:pPr indent="0" marL="457200" rtl="0">
              <a:spcBef>
                <a:spcPts val="0"/>
              </a:spcBef>
              <a:buNone/>
            </a:pPr>
            <a:r>
              <a:rPr lang="en" sz="2400">
                <a:solidFill>
                  <a:srgbClr val="FFFFFF"/>
                </a:solidFill>
              </a:rPr>
              <a:t>Not very scalable</a:t>
            </a:r>
          </a:p>
          <a:p>
            <a:pPr lvl="0" rtl="0">
              <a:spcBef>
                <a:spcPts val="0"/>
              </a:spcBef>
              <a:buNone/>
            </a:pPr>
            <a:r>
              <a:rPr lang="en" sz="2400"/>
              <a:t>Example:  Warhammer 40,000:  Space Marine</a:t>
            </a:r>
          </a:p>
        </p:txBody>
      </p:sp>
      <p:pic>
        <p:nvPicPr>
          <p:cNvPr id="130" name="Shape 130"/>
          <p:cNvPicPr preferRelativeResize="0"/>
          <p:nvPr/>
        </p:nvPicPr>
        <p:blipFill>
          <a:blip r:embed="rId3">
            <a:alphaModFix/>
          </a:blip>
          <a:stretch>
            <a:fillRect/>
          </a:stretch>
        </p:blipFill>
        <p:spPr>
          <a:xfrm>
            <a:off x="5835825" y="3045700"/>
            <a:ext cx="2850975" cy="1654350"/>
          </a:xfrm>
          <a:prstGeom prst="rect">
            <a:avLst/>
          </a:prstGeom>
          <a:noFill/>
          <a:ln>
            <a:noFill/>
          </a:ln>
        </p:spPr>
      </p:pic>
      <p:pic>
        <p:nvPicPr>
          <p:cNvPr id="131" name="Shape 131"/>
          <p:cNvPicPr preferRelativeResize="0"/>
          <p:nvPr/>
        </p:nvPicPr>
        <p:blipFill>
          <a:blip r:embed="rId4">
            <a:alphaModFix/>
          </a:blip>
          <a:stretch>
            <a:fillRect/>
          </a:stretch>
        </p:blipFill>
        <p:spPr>
          <a:xfrm>
            <a:off x="6254217" y="1063375"/>
            <a:ext cx="2014174" cy="171230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Particle System Implementation</a:t>
            </a:r>
          </a:p>
        </p:txBody>
      </p:sp>
      <p:sp>
        <p:nvSpPr>
          <p:cNvPr id="137" name="Shape 137"/>
          <p:cNvSpPr txBox="1"/>
          <p:nvPr>
            <p:ph idx="1" type="body"/>
          </p:nvPr>
        </p:nvSpPr>
        <p:spPr>
          <a:xfrm>
            <a:off x="457200" y="1200150"/>
            <a:ext cx="8203200" cy="3765600"/>
          </a:xfrm>
          <a:prstGeom prst="rect">
            <a:avLst/>
          </a:prstGeom>
        </p:spPr>
        <p:txBody>
          <a:bodyPr anchorCtr="0" anchor="t" bIns="91425" lIns="91425" rIns="91425" tIns="91425">
            <a:noAutofit/>
          </a:bodyPr>
          <a:lstStyle/>
          <a:p>
            <a:pPr indent="0" marL="0" rtl="0">
              <a:spcBef>
                <a:spcPts val="0"/>
              </a:spcBef>
              <a:buNone/>
            </a:pPr>
            <a:r>
              <a:rPr lang="en" sz="2400">
                <a:solidFill>
                  <a:srgbClr val="FFFFFF"/>
                </a:solidFill>
              </a:rPr>
              <a:t>Requires rain texture</a:t>
            </a:r>
          </a:p>
          <a:p>
            <a:pPr indent="0" marL="0" rtl="0">
              <a:spcBef>
                <a:spcPts val="0"/>
              </a:spcBef>
              <a:buNone/>
            </a:pPr>
            <a:r>
              <a:rPr lang="en" sz="2400">
                <a:solidFill>
                  <a:srgbClr val="FFFFFF"/>
                </a:solidFill>
              </a:rPr>
              <a:t>System is often attached to camera for performance</a:t>
            </a:r>
          </a:p>
          <a:p>
            <a:pPr indent="0" marL="0" rtl="0">
              <a:spcBef>
                <a:spcPts val="0"/>
              </a:spcBef>
              <a:buNone/>
            </a:pPr>
            <a:r>
              <a:rPr lang="en" sz="2400">
                <a:solidFill>
                  <a:srgbClr val="FFFFFF"/>
                </a:solidFill>
              </a:rPr>
              <a:t>Relatively easy setup:</a:t>
            </a:r>
          </a:p>
          <a:p>
            <a:pPr indent="0" marL="457200" rtl="0">
              <a:spcBef>
                <a:spcPts val="0"/>
              </a:spcBef>
              <a:buNone/>
            </a:pPr>
            <a:r>
              <a:rPr lang="en" sz="2400">
                <a:solidFill>
                  <a:srgbClr val="FFFFFF"/>
                </a:solidFill>
              </a:rPr>
              <a:t>Unity:</a:t>
            </a:r>
          </a:p>
          <a:p>
            <a:pPr indent="0" marL="457200" rtl="0">
              <a:spcBef>
                <a:spcPts val="0"/>
              </a:spcBef>
              <a:buNone/>
            </a:pPr>
            <a:r>
              <a:rPr lang="en" sz="2400">
                <a:solidFill>
                  <a:srgbClr val="FFFFFF"/>
                </a:solidFill>
              </a:rPr>
              <a:t>	Set texture, desired emit rate, possibly rotate</a:t>
            </a:r>
          </a:p>
          <a:p>
            <a:pPr indent="0" marL="457200" rtl="0">
              <a:spcBef>
                <a:spcPts val="0"/>
              </a:spcBef>
              <a:buNone/>
            </a:pPr>
            <a:r>
              <a:rPr lang="en" sz="2400">
                <a:solidFill>
                  <a:srgbClr val="FFFFFF"/>
                </a:solidFill>
              </a:rPr>
              <a:t>UE4:</a:t>
            </a:r>
          </a:p>
          <a:p>
            <a:pPr indent="0" lvl="0" marL="457200" rtl="0">
              <a:spcBef>
                <a:spcPts val="0"/>
              </a:spcBef>
              <a:buNone/>
            </a:pPr>
            <a:r>
              <a:rPr lang="en" sz="2400">
                <a:solidFill>
                  <a:srgbClr val="FFFFFF"/>
                </a:solidFill>
              </a:rPr>
              <a:t>	Can use templates (first person, cave)</a:t>
            </a:r>
          </a:p>
          <a:p>
            <a:pPr lvl="0" rtl="0">
              <a:spcBef>
                <a:spcPts val="0"/>
              </a:spcBef>
              <a:buNone/>
            </a:pPr>
            <a:r>
              <a:t/>
            </a:r>
            <a:endParaRPr sz="2400">
              <a:solidFill>
                <a:srgbClr val="FFFFFF"/>
              </a:solidFill>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 name="Shape 36"/>
        <p:cNvGrpSpPr/>
        <p:nvPr/>
      </p:nvGrpSpPr>
      <p:grpSpPr>
        <a:xfrm>
          <a:off x="0" y="0"/>
          <a:ext cx="0" cy="0"/>
          <a:chOff x="0" y="0"/>
          <a:chExt cx="0" cy="0"/>
        </a:xfrm>
      </p:grpSpPr>
      <p:sp>
        <p:nvSpPr>
          <p:cNvPr id="37" name="Shape 37"/>
          <p:cNvSpPr txBox="1"/>
          <p:nvPr>
            <p:ph idx="1" type="body"/>
          </p:nvPr>
        </p:nvSpPr>
        <p:spPr>
          <a:xfrm>
            <a:off x="457200" y="187500"/>
            <a:ext cx="8229600" cy="4738499"/>
          </a:xfrm>
          <a:prstGeom prst="rect">
            <a:avLst/>
          </a:prstGeom>
        </p:spPr>
        <p:txBody>
          <a:bodyPr anchorCtr="0" anchor="ctr" bIns="91425" lIns="91425" rIns="91425" tIns="91425">
            <a:noAutofit/>
          </a:bodyPr>
          <a:lstStyle/>
          <a:p>
            <a:pPr>
              <a:spcBef>
                <a:spcPts val="0"/>
              </a:spcBef>
              <a:buNone/>
            </a:pPr>
            <a:r>
              <a:rPr lang="en"/>
              <a:t>Realistic weather simulation does not only enhance the cinematic quality of a game, but also enhances realism by introducing a less predictable and more compelling simulation of real world phenomenon</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 name="Shape 141"/>
        <p:cNvGrpSpPr/>
        <p:nvPr/>
      </p:nvGrpSpPr>
      <p:grpSpPr>
        <a:xfrm>
          <a:off x="0" y="0"/>
          <a:ext cx="0" cy="0"/>
          <a:chOff x="0" y="0"/>
          <a:chExt cx="0" cy="0"/>
        </a:xfrm>
      </p:grpSpPr>
      <p:sp>
        <p:nvSpPr>
          <p:cNvPr id="142" name="Shape 142"/>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Particle System Implementation</a:t>
            </a:r>
          </a:p>
        </p:txBody>
      </p:sp>
      <p:sp>
        <p:nvSpPr>
          <p:cNvPr id="143" name="Shape 143"/>
          <p:cNvSpPr txBox="1"/>
          <p:nvPr>
            <p:ph idx="1" type="body"/>
          </p:nvPr>
        </p:nvSpPr>
        <p:spPr>
          <a:xfrm>
            <a:off x="457200" y="1200150"/>
            <a:ext cx="8203200" cy="3765600"/>
          </a:xfrm>
          <a:prstGeom prst="rect">
            <a:avLst/>
          </a:prstGeom>
        </p:spPr>
        <p:txBody>
          <a:bodyPr anchorCtr="0" anchor="t" bIns="91425" lIns="91425" rIns="91425" tIns="91425">
            <a:noAutofit/>
          </a:bodyPr>
          <a:lstStyle/>
          <a:p>
            <a:pPr indent="0" marL="0" rtl="0">
              <a:spcBef>
                <a:spcPts val="0"/>
              </a:spcBef>
              <a:buNone/>
            </a:pPr>
            <a:r>
              <a:rPr lang="en" sz="2400">
                <a:solidFill>
                  <a:srgbClr val="FFFFFF"/>
                </a:solidFill>
              </a:rPr>
              <a:t>Unity Example:</a:t>
            </a:r>
          </a:p>
          <a:p>
            <a:pPr indent="0" lvl="0" marL="0" rtl="0">
              <a:spcBef>
                <a:spcPts val="0"/>
              </a:spcBef>
              <a:buNone/>
            </a:pPr>
            <a:r>
              <a:t/>
            </a:r>
            <a:endParaRPr sz="2400">
              <a:solidFill>
                <a:srgbClr val="FFFFFF"/>
              </a:solidFill>
            </a:endParaRPr>
          </a:p>
          <a:p>
            <a:pPr lvl="0" rtl="0">
              <a:spcBef>
                <a:spcPts val="0"/>
              </a:spcBef>
              <a:buNone/>
            </a:pPr>
            <a:r>
              <a:t/>
            </a:r>
            <a:endParaRPr sz="2400">
              <a:solidFill>
                <a:srgbClr val="FFFFFF"/>
              </a:solidFill>
            </a:endParaRPr>
          </a:p>
        </p:txBody>
      </p:sp>
      <p:pic>
        <p:nvPicPr>
          <p:cNvPr id="144" name="Shape 144"/>
          <p:cNvPicPr preferRelativeResize="0"/>
          <p:nvPr/>
        </p:nvPicPr>
        <p:blipFill>
          <a:blip r:embed="rId3">
            <a:alphaModFix/>
          </a:blip>
          <a:stretch>
            <a:fillRect/>
          </a:stretch>
        </p:blipFill>
        <p:spPr>
          <a:xfrm>
            <a:off x="1152125" y="2112250"/>
            <a:ext cx="1941375" cy="1941375"/>
          </a:xfrm>
          <a:prstGeom prst="rect">
            <a:avLst/>
          </a:prstGeom>
          <a:noFill/>
          <a:ln>
            <a:noFill/>
          </a:ln>
        </p:spPr>
      </p:pic>
      <p:sp>
        <p:nvSpPr>
          <p:cNvPr id="145" name="Shape 145"/>
          <p:cNvSpPr txBox="1"/>
          <p:nvPr/>
        </p:nvSpPr>
        <p:spPr>
          <a:xfrm>
            <a:off x="1152525" y="4076600"/>
            <a:ext cx="1956000" cy="480900"/>
          </a:xfrm>
          <a:prstGeom prst="rect">
            <a:avLst/>
          </a:prstGeom>
          <a:noFill/>
          <a:ln>
            <a:noFill/>
          </a:ln>
        </p:spPr>
        <p:txBody>
          <a:bodyPr anchorCtr="0" anchor="t" bIns="91425" lIns="91425" rIns="91425" tIns="91425">
            <a:noAutofit/>
          </a:bodyPr>
          <a:lstStyle/>
          <a:p>
            <a:pPr algn="ctr">
              <a:spcBef>
                <a:spcPts val="0"/>
              </a:spcBef>
              <a:buNone/>
            </a:pPr>
            <a:r>
              <a:rPr lang="en">
                <a:solidFill>
                  <a:schemeClr val="lt1"/>
                </a:solidFill>
              </a:rPr>
              <a:t>Rain Texture</a:t>
            </a:r>
          </a:p>
        </p:txBody>
      </p:sp>
      <p:pic>
        <p:nvPicPr>
          <p:cNvPr id="146" name="Shape 146"/>
          <p:cNvPicPr preferRelativeResize="0"/>
          <p:nvPr/>
        </p:nvPicPr>
        <p:blipFill>
          <a:blip r:embed="rId4">
            <a:alphaModFix/>
          </a:blip>
          <a:stretch>
            <a:fillRect/>
          </a:stretch>
        </p:blipFill>
        <p:spPr>
          <a:xfrm>
            <a:off x="5051350" y="1425862"/>
            <a:ext cx="2624350" cy="3314174"/>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Large Texture Implementation</a:t>
            </a:r>
          </a:p>
        </p:txBody>
      </p:sp>
      <p:sp>
        <p:nvSpPr>
          <p:cNvPr id="152" name="Shape 152"/>
          <p:cNvSpPr txBox="1"/>
          <p:nvPr>
            <p:ph idx="1" type="body"/>
          </p:nvPr>
        </p:nvSpPr>
        <p:spPr>
          <a:xfrm>
            <a:off x="457200" y="1200150"/>
            <a:ext cx="8203200" cy="3765600"/>
          </a:xfrm>
          <a:prstGeom prst="rect">
            <a:avLst/>
          </a:prstGeom>
        </p:spPr>
        <p:txBody>
          <a:bodyPr anchorCtr="0" anchor="t" bIns="91425" lIns="91425" rIns="91425" tIns="91425">
            <a:noAutofit/>
          </a:bodyPr>
          <a:lstStyle/>
          <a:p>
            <a:pPr indent="0" marL="0" rtl="0">
              <a:spcBef>
                <a:spcPts val="0"/>
              </a:spcBef>
              <a:buNone/>
            </a:pPr>
            <a:r>
              <a:rPr lang="en" sz="2400">
                <a:solidFill>
                  <a:srgbClr val="FFFFFF"/>
                </a:solidFill>
              </a:rPr>
              <a:t>What is it?</a:t>
            </a:r>
          </a:p>
          <a:p>
            <a:pPr indent="-381000" lvl="0" marL="457200" rtl="0">
              <a:spcBef>
                <a:spcPts val="0"/>
              </a:spcBef>
              <a:buClr>
                <a:srgbClr val="FFFFFF"/>
              </a:buClr>
              <a:buSzPct val="100000"/>
              <a:buFont typeface="Arial"/>
              <a:buChar char="●"/>
            </a:pPr>
            <a:r>
              <a:rPr lang="en" sz="2400">
                <a:solidFill>
                  <a:srgbClr val="FFFFFF"/>
                </a:solidFill>
              </a:rPr>
              <a:t>Uses animated layered textures to provide depth</a:t>
            </a:r>
          </a:p>
          <a:p>
            <a:pPr indent="-381000" lvl="0" marL="457200" rtl="0">
              <a:spcBef>
                <a:spcPts val="0"/>
              </a:spcBef>
              <a:buClr>
                <a:srgbClr val="FFFFFF"/>
              </a:buClr>
              <a:buSzPct val="100000"/>
              <a:buFont typeface="Arial"/>
              <a:buChar char="●"/>
            </a:pPr>
            <a:r>
              <a:rPr lang="en" sz="2400">
                <a:solidFill>
                  <a:srgbClr val="FFFFFF"/>
                </a:solidFill>
              </a:rPr>
              <a:t>Textures are layered on a mesh centered around the camera</a:t>
            </a:r>
          </a:p>
          <a:p>
            <a:pPr indent="-381000" lvl="0" marL="457200" rtl="0">
              <a:spcBef>
                <a:spcPts val="0"/>
              </a:spcBef>
              <a:buClr>
                <a:srgbClr val="FFFFFF"/>
              </a:buClr>
              <a:buSzPct val="100000"/>
              <a:buFont typeface="Arial"/>
              <a:buChar char="●"/>
            </a:pPr>
            <a:r>
              <a:rPr lang="en" sz="2400">
                <a:solidFill>
                  <a:srgbClr val="FFFFFF"/>
                </a:solidFill>
              </a:rPr>
              <a:t>Rotation to different layers → wind effects</a:t>
            </a:r>
          </a:p>
          <a:p>
            <a:pPr indent="0" lvl="0" marL="0" rtl="0">
              <a:spcBef>
                <a:spcPts val="0"/>
              </a:spcBef>
              <a:buNone/>
            </a:pPr>
            <a:r>
              <a:t/>
            </a:r>
            <a:endParaRPr sz="2400">
              <a:solidFill>
                <a:srgbClr val="FFFFFF"/>
              </a:solidFill>
            </a:endParaRPr>
          </a:p>
          <a:p>
            <a:pPr lvl="0" rtl="0">
              <a:spcBef>
                <a:spcPts val="0"/>
              </a:spcBef>
              <a:buNone/>
            </a:pPr>
            <a:r>
              <a:t/>
            </a:r>
            <a:endParaRPr sz="2400">
              <a:solidFill>
                <a:srgbClr val="FFFFFF"/>
              </a:solidFill>
            </a:endParaRPr>
          </a:p>
        </p:txBody>
      </p:sp>
      <p:pic>
        <p:nvPicPr>
          <p:cNvPr id="153" name="Shape 153"/>
          <p:cNvPicPr preferRelativeResize="0"/>
          <p:nvPr/>
        </p:nvPicPr>
        <p:blipFill>
          <a:blip r:embed="rId3">
            <a:alphaModFix/>
          </a:blip>
          <a:stretch>
            <a:fillRect/>
          </a:stretch>
        </p:blipFill>
        <p:spPr>
          <a:xfrm>
            <a:off x="457200" y="3386025"/>
            <a:ext cx="1500625" cy="1453549"/>
          </a:xfrm>
          <a:prstGeom prst="rect">
            <a:avLst/>
          </a:prstGeom>
          <a:noFill/>
          <a:ln>
            <a:noFill/>
          </a:ln>
        </p:spPr>
      </p:pic>
      <p:pic>
        <p:nvPicPr>
          <p:cNvPr id="154" name="Shape 154"/>
          <p:cNvPicPr preferRelativeResize="0"/>
          <p:nvPr/>
        </p:nvPicPr>
        <p:blipFill>
          <a:blip r:embed="rId4">
            <a:alphaModFix/>
          </a:blip>
          <a:stretch>
            <a:fillRect/>
          </a:stretch>
        </p:blipFill>
        <p:spPr>
          <a:xfrm flipH="1" rot="10800000">
            <a:off x="2081137" y="3536587"/>
            <a:ext cx="4791624" cy="1078100"/>
          </a:xfrm>
          <a:prstGeom prst="rect">
            <a:avLst/>
          </a:prstGeom>
          <a:noFill/>
          <a:ln>
            <a:noFill/>
          </a:ln>
        </p:spPr>
      </p:pic>
      <p:pic>
        <p:nvPicPr>
          <p:cNvPr id="155" name="Shape 155"/>
          <p:cNvPicPr preferRelativeResize="0"/>
          <p:nvPr/>
        </p:nvPicPr>
        <p:blipFill>
          <a:blip r:embed="rId5">
            <a:alphaModFix/>
          </a:blip>
          <a:stretch>
            <a:fillRect/>
          </a:stretch>
        </p:blipFill>
        <p:spPr>
          <a:xfrm>
            <a:off x="6996046" y="3386025"/>
            <a:ext cx="1409503" cy="145355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Large Texture Implementation</a:t>
            </a:r>
          </a:p>
        </p:txBody>
      </p:sp>
      <p:sp>
        <p:nvSpPr>
          <p:cNvPr id="161" name="Shape 161"/>
          <p:cNvSpPr txBox="1"/>
          <p:nvPr>
            <p:ph idx="1" type="body"/>
          </p:nvPr>
        </p:nvSpPr>
        <p:spPr>
          <a:xfrm>
            <a:off x="457200" y="1200150"/>
            <a:ext cx="4811400" cy="3765600"/>
          </a:xfrm>
          <a:prstGeom prst="rect">
            <a:avLst/>
          </a:prstGeom>
        </p:spPr>
        <p:txBody>
          <a:bodyPr anchorCtr="0" anchor="t" bIns="91425" lIns="91425" rIns="91425" tIns="91425">
            <a:noAutofit/>
          </a:bodyPr>
          <a:lstStyle/>
          <a:p>
            <a:pPr rtl="0">
              <a:spcBef>
                <a:spcPts val="0"/>
              </a:spcBef>
              <a:buNone/>
            </a:pPr>
            <a:r>
              <a:rPr lang="en" sz="2400">
                <a:solidFill>
                  <a:srgbClr val="FFFFFF"/>
                </a:solidFill>
              </a:rPr>
              <a:t>Pros:</a:t>
            </a:r>
          </a:p>
          <a:p>
            <a:pPr rtl="0">
              <a:spcBef>
                <a:spcPts val="0"/>
              </a:spcBef>
              <a:buNone/>
            </a:pPr>
            <a:r>
              <a:rPr lang="en" sz="2400">
                <a:solidFill>
                  <a:srgbClr val="FFFFFF"/>
                </a:solidFill>
              </a:rPr>
              <a:t>	Relatively very efficient</a:t>
            </a:r>
          </a:p>
          <a:p>
            <a:pPr rtl="0">
              <a:spcBef>
                <a:spcPts val="0"/>
              </a:spcBef>
              <a:buNone/>
            </a:pPr>
            <a:r>
              <a:rPr lang="en" sz="2400">
                <a:solidFill>
                  <a:srgbClr val="FFFFFF"/>
                </a:solidFill>
              </a:rPr>
              <a:t>Cons:</a:t>
            </a:r>
          </a:p>
          <a:p>
            <a:pPr indent="0" lvl="0" marL="457200" rtl="0">
              <a:spcBef>
                <a:spcPts val="0"/>
              </a:spcBef>
              <a:buNone/>
            </a:pPr>
            <a:r>
              <a:rPr lang="en" sz="2400">
                <a:solidFill>
                  <a:srgbClr val="FFFFFF"/>
                </a:solidFill>
              </a:rPr>
              <a:t>Less intuitive; can complicate splash effect</a:t>
            </a:r>
          </a:p>
          <a:p>
            <a:pPr indent="0" lvl="0" marL="0" rtl="0">
              <a:spcBef>
                <a:spcPts val="0"/>
              </a:spcBef>
              <a:buNone/>
            </a:pPr>
            <a:r>
              <a:t/>
            </a:r>
            <a:endParaRPr sz="2400">
              <a:solidFill>
                <a:srgbClr val="FFFFFF"/>
              </a:solidFill>
            </a:endParaRPr>
          </a:p>
          <a:p>
            <a:pPr lvl="0" rtl="0">
              <a:spcBef>
                <a:spcPts val="0"/>
              </a:spcBef>
              <a:buNone/>
            </a:pPr>
            <a:r>
              <a:rPr lang="en" sz="2400">
                <a:solidFill>
                  <a:srgbClr val="FFFFFF"/>
                </a:solidFill>
              </a:rPr>
              <a:t>Examples:  Remember Me, Flight Simulator 2004</a:t>
            </a:r>
          </a:p>
        </p:txBody>
      </p:sp>
      <p:pic>
        <p:nvPicPr>
          <p:cNvPr id="162" name="Shape 162"/>
          <p:cNvPicPr preferRelativeResize="0"/>
          <p:nvPr/>
        </p:nvPicPr>
        <p:blipFill>
          <a:blip r:embed="rId3">
            <a:alphaModFix/>
          </a:blip>
          <a:stretch>
            <a:fillRect/>
          </a:stretch>
        </p:blipFill>
        <p:spPr>
          <a:xfrm>
            <a:off x="5693275" y="3108474"/>
            <a:ext cx="2841124" cy="1598751"/>
          </a:xfrm>
          <a:prstGeom prst="rect">
            <a:avLst/>
          </a:prstGeom>
          <a:noFill/>
          <a:ln>
            <a:noFill/>
          </a:ln>
        </p:spPr>
      </p:pic>
      <p:pic>
        <p:nvPicPr>
          <p:cNvPr id="163" name="Shape 163"/>
          <p:cNvPicPr preferRelativeResize="0"/>
          <p:nvPr/>
        </p:nvPicPr>
        <p:blipFill>
          <a:blip r:embed="rId4">
            <a:alphaModFix/>
          </a:blip>
          <a:stretch>
            <a:fillRect/>
          </a:stretch>
        </p:blipFill>
        <p:spPr>
          <a:xfrm>
            <a:off x="6032589" y="1300400"/>
            <a:ext cx="2162499" cy="164349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7" name="Shape 167"/>
        <p:cNvGrpSpPr/>
        <p:nvPr/>
      </p:nvGrpSpPr>
      <p:grpSpPr>
        <a:xfrm>
          <a:off x="0" y="0"/>
          <a:ext cx="0" cy="0"/>
          <a:chOff x="0" y="0"/>
          <a:chExt cx="0" cy="0"/>
        </a:xfrm>
      </p:grpSpPr>
      <p:sp>
        <p:nvSpPr>
          <p:cNvPr id="168" name="Shape 168"/>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Aspects to Rain Simulation</a:t>
            </a:r>
          </a:p>
        </p:txBody>
      </p:sp>
      <p:sp>
        <p:nvSpPr>
          <p:cNvPr id="169" name="Shape 169"/>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rgbClr val="666666"/>
              </a:buClr>
              <a:buSzPct val="100000"/>
              <a:buFont typeface="Arial"/>
              <a:buChar char="●"/>
            </a:pPr>
            <a:r>
              <a:rPr lang="en">
                <a:solidFill>
                  <a:srgbClr val="666666"/>
                </a:solidFill>
              </a:rPr>
              <a:t>Raindrops</a:t>
            </a:r>
          </a:p>
          <a:p>
            <a:pPr indent="-419100" lvl="0" marL="457200" rtl="0">
              <a:spcBef>
                <a:spcPts val="0"/>
              </a:spcBef>
              <a:buClr>
                <a:schemeClr val="lt1"/>
              </a:buClr>
              <a:buSzPct val="100000"/>
              <a:buFont typeface="Arial"/>
              <a:buChar char="●"/>
            </a:pPr>
            <a:r>
              <a:rPr lang="en"/>
              <a:t>Splash Effect</a:t>
            </a:r>
          </a:p>
          <a:p>
            <a:pPr indent="-419100" lvl="0" marL="457200" rtl="0">
              <a:spcBef>
                <a:spcPts val="0"/>
              </a:spcBef>
              <a:buClr>
                <a:srgbClr val="666666"/>
              </a:buClr>
              <a:buSzPct val="100000"/>
              <a:buFont typeface="Arial"/>
              <a:buChar char="●"/>
            </a:pPr>
            <a:r>
              <a:rPr lang="en">
                <a:solidFill>
                  <a:srgbClr val="666666"/>
                </a:solidFill>
              </a:rPr>
              <a:t>Glass Droplets/Wall Glides</a:t>
            </a:r>
          </a:p>
          <a:p>
            <a:pPr lvl="0" rtl="0">
              <a:spcBef>
                <a:spcPts val="0"/>
              </a:spcBef>
              <a:buNone/>
            </a:pPr>
            <a:r>
              <a:t/>
            </a:r>
            <a:endParaRPr>
              <a:solidFill>
                <a:srgbClr val="666666"/>
              </a:solidFill>
            </a:endParaRPr>
          </a:p>
          <a:p>
            <a:pPr lvl="0" rtl="0">
              <a:spcBef>
                <a:spcPts val="0"/>
              </a:spcBef>
              <a:buNone/>
            </a:pPr>
            <a:r>
              <a:rPr lang="en">
                <a:solidFill>
                  <a:srgbClr val="666666"/>
                </a:solidFill>
              </a:rPr>
              <a:t>Many different implementations for all of these, depending on game/company.</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sp>
        <p:nvSpPr>
          <p:cNvPr id="174" name="Shape 174"/>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Splash Effect</a:t>
            </a:r>
          </a:p>
        </p:txBody>
      </p:sp>
      <p:sp>
        <p:nvSpPr>
          <p:cNvPr id="175" name="Shape 175"/>
          <p:cNvSpPr txBox="1"/>
          <p:nvPr>
            <p:ph idx="1" type="body"/>
          </p:nvPr>
        </p:nvSpPr>
        <p:spPr>
          <a:xfrm>
            <a:off x="457200" y="1200150"/>
            <a:ext cx="8037900" cy="3725699"/>
          </a:xfrm>
          <a:prstGeom prst="rect">
            <a:avLst/>
          </a:prstGeom>
        </p:spPr>
        <p:txBody>
          <a:bodyPr anchorCtr="0" anchor="t" bIns="91425" lIns="91425" rIns="91425" tIns="91425">
            <a:noAutofit/>
          </a:bodyPr>
          <a:lstStyle/>
          <a:p>
            <a:pPr rtl="0">
              <a:spcBef>
                <a:spcPts val="0"/>
              </a:spcBef>
              <a:buNone/>
            </a:pPr>
            <a:r>
              <a:rPr lang="en">
                <a:solidFill>
                  <a:srgbClr val="FFFFFF"/>
                </a:solidFill>
              </a:rPr>
              <a:t>Dependent on implementation</a:t>
            </a:r>
          </a:p>
          <a:p>
            <a:pPr rtl="0">
              <a:spcBef>
                <a:spcPts val="0"/>
              </a:spcBef>
              <a:buNone/>
            </a:pPr>
            <a:r>
              <a:rPr lang="en">
                <a:solidFill>
                  <a:srgbClr val="FFFFFF"/>
                </a:solidFill>
              </a:rPr>
              <a:t>Often a simple polygon or particle system</a:t>
            </a:r>
          </a:p>
          <a:p>
            <a:pPr rtl="0">
              <a:spcBef>
                <a:spcPts val="0"/>
              </a:spcBef>
              <a:buNone/>
            </a:pPr>
            <a:r>
              <a:rPr lang="en">
                <a:solidFill>
                  <a:srgbClr val="FFFFFF"/>
                </a:solidFill>
              </a:rPr>
              <a:t>Particle System?</a:t>
            </a:r>
          </a:p>
          <a:p>
            <a:pPr rtl="0">
              <a:spcBef>
                <a:spcPts val="0"/>
              </a:spcBef>
              <a:buNone/>
            </a:pPr>
            <a:r>
              <a:rPr lang="en">
                <a:solidFill>
                  <a:srgbClr val="FFFFFF"/>
                </a:solidFill>
              </a:rPr>
              <a:t>	Collide particles with objects</a:t>
            </a:r>
          </a:p>
          <a:p>
            <a:pPr indent="457200" rtl="0">
              <a:spcBef>
                <a:spcPts val="0"/>
              </a:spcBef>
              <a:buNone/>
            </a:pPr>
            <a:r>
              <a:rPr lang="en">
                <a:solidFill>
                  <a:srgbClr val="FFFFFF"/>
                </a:solidFill>
              </a:rPr>
              <a:t>and emit the effect</a:t>
            </a:r>
          </a:p>
          <a:p>
            <a:pPr rtl="0">
              <a:spcBef>
                <a:spcPts val="0"/>
              </a:spcBef>
              <a:buNone/>
            </a:pPr>
            <a:r>
              <a:rPr lang="en">
                <a:solidFill>
                  <a:srgbClr val="FFFFFF"/>
                </a:solidFill>
              </a:rPr>
              <a:t>Large Texture?</a:t>
            </a:r>
          </a:p>
          <a:p>
            <a:pPr lvl="0" rtl="0">
              <a:spcBef>
                <a:spcPts val="0"/>
              </a:spcBef>
              <a:buNone/>
            </a:pPr>
            <a:r>
              <a:rPr lang="en">
                <a:solidFill>
                  <a:srgbClr val="FFFFFF"/>
                </a:solidFill>
              </a:rPr>
              <a:t>	Much more difficult...</a:t>
            </a:r>
          </a:p>
        </p:txBody>
      </p:sp>
      <p:pic>
        <p:nvPicPr>
          <p:cNvPr id="176" name="Shape 176"/>
          <p:cNvPicPr preferRelativeResize="0"/>
          <p:nvPr/>
        </p:nvPicPr>
        <p:blipFill>
          <a:blip r:embed="rId3">
            <a:alphaModFix/>
          </a:blip>
          <a:stretch>
            <a:fillRect/>
          </a:stretch>
        </p:blipFill>
        <p:spPr>
          <a:xfrm>
            <a:off x="6172400" y="2654725"/>
            <a:ext cx="2322700" cy="2016725"/>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Particle System Splash Effect</a:t>
            </a:r>
          </a:p>
        </p:txBody>
      </p:sp>
      <p:sp>
        <p:nvSpPr>
          <p:cNvPr id="182" name="Shape 182"/>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a:solidFill>
                  <a:srgbClr val="FFFFFF"/>
                </a:solidFill>
              </a:rPr>
              <a:t>Typical pros &amp; cons for particle system:</a:t>
            </a:r>
          </a:p>
          <a:p>
            <a:pPr rtl="0">
              <a:spcBef>
                <a:spcPts val="0"/>
              </a:spcBef>
              <a:buNone/>
            </a:pPr>
            <a:r>
              <a:rPr lang="en">
                <a:solidFill>
                  <a:srgbClr val="FFFFFF"/>
                </a:solidFill>
              </a:rPr>
              <a:t>	Realistic/accurate, but performance heavy</a:t>
            </a:r>
          </a:p>
          <a:p>
            <a:pPr rtl="0">
              <a:spcBef>
                <a:spcPts val="0"/>
              </a:spcBef>
              <a:buNone/>
            </a:pPr>
            <a:r>
              <a:t/>
            </a:r>
            <a:endParaRPr>
              <a:solidFill>
                <a:srgbClr val="FFFFFF"/>
              </a:solidFill>
            </a:endParaRPr>
          </a:p>
          <a:p>
            <a:pPr rtl="0">
              <a:spcBef>
                <a:spcPts val="0"/>
              </a:spcBef>
              <a:buNone/>
            </a:pPr>
            <a:r>
              <a:rPr lang="en">
                <a:solidFill>
                  <a:srgbClr val="FFFFFF"/>
                </a:solidFill>
              </a:rPr>
              <a:t>Unity Example:</a:t>
            </a:r>
          </a:p>
          <a:p>
            <a:pPr lvl="0" rtl="0">
              <a:spcBef>
                <a:spcPts val="0"/>
              </a:spcBef>
              <a:buNone/>
            </a:pPr>
            <a:r>
              <a:t/>
            </a:r>
            <a:endParaRPr>
              <a:solidFill>
                <a:srgbClr val="FFFFFF"/>
              </a:solidFill>
            </a:endParaRPr>
          </a:p>
        </p:txBody>
      </p:sp>
      <p:pic>
        <p:nvPicPr>
          <p:cNvPr id="183" name="Shape 183"/>
          <p:cNvPicPr preferRelativeResize="0"/>
          <p:nvPr/>
        </p:nvPicPr>
        <p:blipFill>
          <a:blip r:embed="rId3">
            <a:alphaModFix/>
          </a:blip>
          <a:stretch>
            <a:fillRect/>
          </a:stretch>
        </p:blipFill>
        <p:spPr>
          <a:xfrm>
            <a:off x="3619750" y="3079200"/>
            <a:ext cx="3413874" cy="1660799"/>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Large Texture Splash Effect</a:t>
            </a:r>
          </a:p>
        </p:txBody>
      </p:sp>
      <p:sp>
        <p:nvSpPr>
          <p:cNvPr id="189" name="Shape 189"/>
          <p:cNvSpPr txBox="1"/>
          <p:nvPr>
            <p:ph idx="1" type="body"/>
          </p:nvPr>
        </p:nvSpPr>
        <p:spPr>
          <a:xfrm>
            <a:off x="457200" y="1200150"/>
            <a:ext cx="5593200" cy="3725699"/>
          </a:xfrm>
          <a:prstGeom prst="rect">
            <a:avLst/>
          </a:prstGeom>
        </p:spPr>
        <p:txBody>
          <a:bodyPr anchorCtr="0" anchor="t" bIns="91425" lIns="91425" rIns="91425" tIns="91425">
            <a:noAutofit/>
          </a:bodyPr>
          <a:lstStyle/>
          <a:p>
            <a:pPr indent="-419100" lvl="0" marL="457200" rtl="0">
              <a:spcBef>
                <a:spcPts val="0"/>
              </a:spcBef>
              <a:buClr>
                <a:srgbClr val="FFFFFF"/>
              </a:buClr>
              <a:buSzPct val="100000"/>
              <a:buFont typeface="Arial"/>
              <a:buChar char="●"/>
            </a:pPr>
            <a:r>
              <a:rPr lang="en">
                <a:solidFill>
                  <a:srgbClr val="FFFFFF"/>
                </a:solidFill>
              </a:rPr>
              <a:t>Splashes are separate from the actual rain drops</a:t>
            </a:r>
          </a:p>
          <a:p>
            <a:pPr indent="-419100" lvl="0" marL="457200" rtl="0">
              <a:spcBef>
                <a:spcPts val="0"/>
              </a:spcBef>
              <a:buClr>
                <a:srgbClr val="FFFFFF"/>
              </a:buClr>
              <a:buSzPct val="100000"/>
              <a:buFont typeface="Arial"/>
              <a:buChar char="●"/>
            </a:pPr>
            <a:r>
              <a:rPr lang="en">
                <a:solidFill>
                  <a:srgbClr val="FFFFFF"/>
                </a:solidFill>
              </a:rPr>
              <a:t>Uses a “depth map”</a:t>
            </a:r>
          </a:p>
          <a:p>
            <a:pPr indent="-381000" lvl="1" marL="914400" rtl="0">
              <a:spcBef>
                <a:spcPts val="0"/>
              </a:spcBef>
              <a:buClr>
                <a:srgbClr val="FFFFFF"/>
              </a:buClr>
              <a:buSzPct val="80000"/>
              <a:buFont typeface="Courier New"/>
              <a:buChar char="o"/>
            </a:pPr>
            <a:r>
              <a:rPr lang="en">
                <a:solidFill>
                  <a:srgbClr val="FFFFFF"/>
                </a:solidFill>
              </a:rPr>
              <a:t>A birds-eye view of the area where splashes should occur</a:t>
            </a:r>
          </a:p>
          <a:p>
            <a:pPr indent="-419100" lvl="0" marL="457200" rtl="0">
              <a:spcBef>
                <a:spcPts val="0"/>
              </a:spcBef>
              <a:buClr>
                <a:srgbClr val="FFFFFF"/>
              </a:buClr>
              <a:buSzPct val="100000"/>
              <a:buFont typeface="Arial"/>
              <a:buChar char="●"/>
            </a:pPr>
            <a:r>
              <a:rPr lang="en">
                <a:solidFill>
                  <a:srgbClr val="FFFFFF"/>
                </a:solidFill>
              </a:rPr>
              <a:t>Randomly create splashes around the player/camera</a:t>
            </a:r>
          </a:p>
          <a:p>
            <a:pPr indent="-419100" lvl="0" marL="457200" rtl="0">
              <a:spcBef>
                <a:spcPts val="0"/>
              </a:spcBef>
              <a:buClr>
                <a:srgbClr val="FFFFFF"/>
              </a:buClr>
              <a:buSzPct val="100000"/>
              <a:buFont typeface="Arial"/>
              <a:buChar char="●"/>
            </a:pPr>
            <a:r>
              <a:rPr lang="en">
                <a:solidFill>
                  <a:srgbClr val="FFFFFF"/>
                </a:solidFill>
              </a:rPr>
              <a:t>Quick, but less realistic</a:t>
            </a:r>
          </a:p>
          <a:p>
            <a:pPr lvl="0" rtl="0">
              <a:spcBef>
                <a:spcPts val="0"/>
              </a:spcBef>
              <a:buNone/>
            </a:pPr>
            <a:r>
              <a:t/>
            </a:r>
            <a:endParaRPr>
              <a:solidFill>
                <a:srgbClr val="FFFFFF"/>
              </a:solidFill>
            </a:endParaRPr>
          </a:p>
        </p:txBody>
      </p:sp>
      <p:pic>
        <p:nvPicPr>
          <p:cNvPr id="190" name="Shape 190"/>
          <p:cNvPicPr preferRelativeResize="0"/>
          <p:nvPr/>
        </p:nvPicPr>
        <p:blipFill>
          <a:blip r:embed="rId3">
            <a:alphaModFix/>
          </a:blip>
          <a:stretch>
            <a:fillRect/>
          </a:stretch>
        </p:blipFill>
        <p:spPr>
          <a:xfrm>
            <a:off x="6230925" y="1838887"/>
            <a:ext cx="2455874" cy="2448224"/>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Raindrop Occlusion</a:t>
            </a:r>
          </a:p>
        </p:txBody>
      </p:sp>
      <p:sp>
        <p:nvSpPr>
          <p:cNvPr id="196" name="Shape 196"/>
          <p:cNvSpPr txBox="1"/>
          <p:nvPr>
            <p:ph idx="1" type="body"/>
          </p:nvPr>
        </p:nvSpPr>
        <p:spPr>
          <a:xfrm>
            <a:off x="457200" y="1200150"/>
            <a:ext cx="7993499" cy="3765600"/>
          </a:xfrm>
          <a:prstGeom prst="rect">
            <a:avLst/>
          </a:prstGeom>
        </p:spPr>
        <p:txBody>
          <a:bodyPr anchorCtr="0" anchor="t" bIns="91425" lIns="91425" rIns="91425" tIns="91425">
            <a:noAutofit/>
          </a:bodyPr>
          <a:lstStyle/>
          <a:p>
            <a:pPr rtl="0">
              <a:spcBef>
                <a:spcPts val="0"/>
              </a:spcBef>
              <a:buNone/>
            </a:pPr>
            <a:r>
              <a:rPr lang="en" sz="2400">
                <a:solidFill>
                  <a:srgbClr val="FFFFFF"/>
                </a:solidFill>
              </a:rPr>
              <a:t>Occlusion?</a:t>
            </a:r>
          </a:p>
          <a:p>
            <a:pPr indent="457200" rtl="0">
              <a:spcBef>
                <a:spcPts val="0"/>
              </a:spcBef>
              <a:buNone/>
            </a:pPr>
            <a:r>
              <a:rPr lang="en" sz="2400">
                <a:solidFill>
                  <a:srgbClr val="FFFFFF"/>
                </a:solidFill>
              </a:rPr>
              <a:t>How to hide raindrops when they shouldn’t appear</a:t>
            </a:r>
          </a:p>
          <a:p>
            <a:pPr indent="457200" rtl="0">
              <a:spcBef>
                <a:spcPts val="0"/>
              </a:spcBef>
              <a:buNone/>
            </a:pPr>
            <a:r>
              <a:t/>
            </a:r>
            <a:endParaRPr sz="2400">
              <a:solidFill>
                <a:srgbClr val="FFFFFF"/>
              </a:solidFill>
            </a:endParaRPr>
          </a:p>
          <a:p>
            <a:pPr indent="0" marL="0" rtl="0">
              <a:spcBef>
                <a:spcPts val="0"/>
              </a:spcBef>
              <a:buNone/>
            </a:pPr>
            <a:r>
              <a:rPr lang="en" sz="2400">
                <a:solidFill>
                  <a:srgbClr val="FFFFFF"/>
                </a:solidFill>
              </a:rPr>
              <a:t>As usual, depends on the implementation</a:t>
            </a:r>
          </a:p>
          <a:p>
            <a:pPr indent="0" marL="457200" rtl="0">
              <a:spcBef>
                <a:spcPts val="0"/>
              </a:spcBef>
              <a:buNone/>
            </a:pPr>
            <a:r>
              <a:rPr lang="en" sz="2400">
                <a:solidFill>
                  <a:srgbClr val="FFFFFF"/>
                </a:solidFill>
              </a:rPr>
              <a:t>Particle System:  Destroy particles when they collide</a:t>
            </a:r>
          </a:p>
          <a:p>
            <a:pPr indent="0" marL="457200" rtl="0">
              <a:spcBef>
                <a:spcPts val="0"/>
              </a:spcBef>
              <a:buNone/>
            </a:pPr>
            <a:r>
              <a:rPr lang="en" sz="2400">
                <a:solidFill>
                  <a:srgbClr val="FFFFFF"/>
                </a:solidFill>
              </a:rPr>
              <a:t>Large Texture:  Estimate raindrop positions then use depth map to decide where to show splashes</a:t>
            </a:r>
          </a:p>
          <a:p>
            <a:pPr rtl="0">
              <a:spcBef>
                <a:spcPts val="0"/>
              </a:spcBef>
              <a:buNone/>
            </a:pPr>
            <a:r>
              <a:t/>
            </a:r>
            <a:endParaRPr sz="2400">
              <a:solidFill>
                <a:srgbClr val="FFFFFF"/>
              </a:solidFill>
            </a:endParaRPr>
          </a:p>
          <a:p>
            <a:pPr lvl="0" rtl="0">
              <a:spcBef>
                <a:spcPts val="0"/>
              </a:spcBef>
              <a:buNone/>
            </a:pPr>
            <a:r>
              <a:t/>
            </a:r>
            <a:endParaRPr sz="2400">
              <a:solidFill>
                <a:srgbClr val="FFFFFF"/>
              </a:solidFill>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x="0" y="0"/>
          <a:ext cx="0" cy="0"/>
          <a:chOff x="0" y="0"/>
          <a:chExt cx="0" cy="0"/>
        </a:xfrm>
      </p:grpSpPr>
      <p:sp>
        <p:nvSpPr>
          <p:cNvPr id="201" name="Shape 201"/>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Aspects to Rain Simulation</a:t>
            </a:r>
          </a:p>
        </p:txBody>
      </p:sp>
      <p:sp>
        <p:nvSpPr>
          <p:cNvPr id="202" name="Shape 202"/>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rgbClr val="666666"/>
              </a:buClr>
              <a:buSzPct val="100000"/>
              <a:buFont typeface="Arial"/>
              <a:buChar char="●"/>
            </a:pPr>
            <a:r>
              <a:rPr lang="en">
                <a:solidFill>
                  <a:srgbClr val="666666"/>
                </a:solidFill>
              </a:rPr>
              <a:t>Raindrops</a:t>
            </a:r>
          </a:p>
          <a:p>
            <a:pPr indent="-419100" lvl="0" marL="457200" rtl="0">
              <a:spcBef>
                <a:spcPts val="0"/>
              </a:spcBef>
              <a:buClr>
                <a:srgbClr val="666666"/>
              </a:buClr>
              <a:buSzPct val="100000"/>
              <a:buFont typeface="Arial"/>
              <a:buChar char="●"/>
            </a:pPr>
            <a:r>
              <a:rPr lang="en">
                <a:solidFill>
                  <a:srgbClr val="666666"/>
                </a:solidFill>
              </a:rPr>
              <a:t>Splash Effect</a:t>
            </a:r>
          </a:p>
          <a:p>
            <a:pPr indent="-419100" lvl="0" marL="457200" rtl="0">
              <a:spcBef>
                <a:spcPts val="0"/>
              </a:spcBef>
              <a:buClr>
                <a:schemeClr val="lt1"/>
              </a:buClr>
              <a:buSzPct val="100000"/>
              <a:buFont typeface="Arial"/>
              <a:buChar char="●"/>
            </a:pPr>
            <a:r>
              <a:rPr lang="en"/>
              <a:t>Glass Droplets/Wall Glides</a:t>
            </a:r>
          </a:p>
          <a:p>
            <a:pPr lvl="0" rtl="0">
              <a:spcBef>
                <a:spcPts val="0"/>
              </a:spcBef>
              <a:buNone/>
            </a:pPr>
            <a:r>
              <a:t/>
            </a:r>
            <a:endParaRPr>
              <a:solidFill>
                <a:srgbClr val="666666"/>
              </a:solidFill>
            </a:endParaRPr>
          </a:p>
          <a:p>
            <a:pPr lvl="0" rtl="0">
              <a:spcBef>
                <a:spcPts val="0"/>
              </a:spcBef>
              <a:buNone/>
            </a:pPr>
            <a:r>
              <a:rPr lang="en">
                <a:solidFill>
                  <a:srgbClr val="666666"/>
                </a:solidFill>
              </a:rPr>
              <a:t>Many different implementations for all of these, depending on game/company.</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Glass Droplets/Wall Glides</a:t>
            </a:r>
          </a:p>
        </p:txBody>
      </p:sp>
      <p:sp>
        <p:nvSpPr>
          <p:cNvPr id="208" name="Shape 208"/>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chemeClr val="lt1"/>
              </a:buClr>
              <a:buSzPct val="100000"/>
              <a:buFont typeface="Arial"/>
              <a:buChar char="●"/>
            </a:pPr>
            <a:r>
              <a:rPr lang="en"/>
              <a:t>Can be implemented using special textures</a:t>
            </a:r>
          </a:p>
          <a:p>
            <a:pPr indent="-419100" lvl="0" marL="457200" rtl="0">
              <a:spcBef>
                <a:spcPts val="0"/>
              </a:spcBef>
              <a:buClr>
                <a:schemeClr val="lt1"/>
              </a:buClr>
              <a:buSzPct val="100000"/>
              <a:buFont typeface="Arial"/>
              <a:buChar char="●"/>
            </a:pPr>
            <a:r>
              <a:rPr lang="en"/>
              <a:t>Idea is to run particles (that have certain lighting qualities) down the texture</a:t>
            </a:r>
          </a:p>
        </p:txBody>
      </p:sp>
      <p:pic>
        <p:nvPicPr>
          <p:cNvPr id="209" name="Shape 209"/>
          <p:cNvPicPr preferRelativeResize="0"/>
          <p:nvPr/>
        </p:nvPicPr>
        <p:blipFill>
          <a:blip r:embed="rId3">
            <a:alphaModFix/>
          </a:blip>
          <a:stretch>
            <a:fillRect/>
          </a:stretch>
        </p:blipFill>
        <p:spPr>
          <a:xfrm>
            <a:off x="2905275" y="3066825"/>
            <a:ext cx="1427725" cy="1427725"/>
          </a:xfrm>
          <a:prstGeom prst="rect">
            <a:avLst/>
          </a:prstGeom>
          <a:noFill/>
          <a:ln>
            <a:noFill/>
          </a:ln>
        </p:spPr>
      </p:pic>
      <p:pic>
        <p:nvPicPr>
          <p:cNvPr id="210" name="Shape 210"/>
          <p:cNvPicPr preferRelativeResize="0"/>
          <p:nvPr/>
        </p:nvPicPr>
        <p:blipFill>
          <a:blip r:embed="rId4">
            <a:alphaModFix/>
          </a:blip>
          <a:stretch>
            <a:fillRect/>
          </a:stretch>
        </p:blipFill>
        <p:spPr>
          <a:xfrm>
            <a:off x="457200" y="3092012"/>
            <a:ext cx="2256150" cy="1377350"/>
          </a:xfrm>
          <a:prstGeom prst="rect">
            <a:avLst/>
          </a:prstGeom>
          <a:noFill/>
          <a:ln>
            <a:noFill/>
          </a:ln>
        </p:spPr>
      </p:pic>
      <p:pic>
        <p:nvPicPr>
          <p:cNvPr id="211" name="Shape 211"/>
          <p:cNvPicPr preferRelativeResize="0"/>
          <p:nvPr/>
        </p:nvPicPr>
        <p:blipFill>
          <a:blip r:embed="rId5">
            <a:alphaModFix/>
          </a:blip>
          <a:stretch>
            <a:fillRect/>
          </a:stretch>
        </p:blipFill>
        <p:spPr>
          <a:xfrm>
            <a:off x="4524925" y="3091999"/>
            <a:ext cx="1958205" cy="1377374"/>
          </a:xfrm>
          <a:prstGeom prst="rect">
            <a:avLst/>
          </a:prstGeom>
          <a:noFill/>
          <a:ln>
            <a:noFill/>
          </a:ln>
        </p:spPr>
      </p:pic>
      <p:pic>
        <p:nvPicPr>
          <p:cNvPr id="212" name="Shape 212"/>
          <p:cNvPicPr preferRelativeResize="0"/>
          <p:nvPr/>
        </p:nvPicPr>
        <p:blipFill>
          <a:blip r:embed="rId6">
            <a:alphaModFix/>
          </a:blip>
          <a:stretch>
            <a:fillRect/>
          </a:stretch>
        </p:blipFill>
        <p:spPr>
          <a:xfrm>
            <a:off x="6790875" y="2803400"/>
            <a:ext cx="1817599" cy="1954575"/>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 name="Shape 41"/>
        <p:cNvGrpSpPr/>
        <p:nvPr/>
      </p:nvGrpSpPr>
      <p:grpSpPr>
        <a:xfrm>
          <a:off x="0" y="0"/>
          <a:ext cx="0" cy="0"/>
          <a:chOff x="0" y="0"/>
          <a:chExt cx="0" cy="0"/>
        </a:xfrm>
      </p:grpSpPr>
      <p:sp>
        <p:nvSpPr>
          <p:cNvPr id="42" name="Shape 42"/>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Topics Covered</a:t>
            </a:r>
          </a:p>
        </p:txBody>
      </p:sp>
      <p:sp>
        <p:nvSpPr>
          <p:cNvPr id="43" name="Shape 43"/>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381000" lvl="0" marL="457200" rtl="0">
              <a:spcBef>
                <a:spcPts val="0"/>
              </a:spcBef>
              <a:buClr>
                <a:schemeClr val="lt1"/>
              </a:buClr>
              <a:buSzPct val="100000"/>
              <a:buFont typeface="Arial"/>
              <a:buChar char="●"/>
            </a:pPr>
            <a:r>
              <a:rPr lang="en" sz="2400"/>
              <a:t>Pros and Cons of Weather simulation</a:t>
            </a:r>
          </a:p>
          <a:p>
            <a:pPr indent="-381000" lvl="0" marL="457200" rtl="0">
              <a:spcBef>
                <a:spcPts val="0"/>
              </a:spcBef>
              <a:buClr>
                <a:schemeClr val="lt1"/>
              </a:buClr>
              <a:buSzPct val="100000"/>
              <a:buFont typeface="Arial"/>
              <a:buChar char="●"/>
            </a:pPr>
            <a:r>
              <a:rPr lang="en" sz="2400"/>
              <a:t>Examples of Good Implementations of Weather</a:t>
            </a:r>
          </a:p>
          <a:p>
            <a:pPr indent="-381000" lvl="0" marL="457200" rtl="0">
              <a:spcBef>
                <a:spcPts val="0"/>
              </a:spcBef>
              <a:buClr>
                <a:schemeClr val="lt1"/>
              </a:buClr>
              <a:buSzPct val="100000"/>
              <a:buFont typeface="Arial"/>
              <a:buChar char="●"/>
            </a:pPr>
            <a:r>
              <a:rPr lang="en" sz="2400"/>
              <a:t>Non-Particle Based Simulation</a:t>
            </a:r>
          </a:p>
          <a:p>
            <a:pPr indent="-381000" lvl="1" marL="914400" rtl="0">
              <a:spcBef>
                <a:spcPts val="0"/>
              </a:spcBef>
              <a:buClr>
                <a:schemeClr val="lt1"/>
              </a:buClr>
              <a:buSzPct val="80000"/>
              <a:buFont typeface="Courier New"/>
              <a:buChar char="o"/>
            </a:pPr>
            <a:r>
              <a:rPr lang="en"/>
              <a:t>Rain</a:t>
            </a:r>
          </a:p>
          <a:p>
            <a:pPr indent="-381000" lvl="0" marL="457200" rtl="0">
              <a:spcBef>
                <a:spcPts val="0"/>
              </a:spcBef>
              <a:buClr>
                <a:schemeClr val="lt1"/>
              </a:buClr>
              <a:buSzPct val="100000"/>
              <a:buFont typeface="Arial"/>
              <a:buChar char="●"/>
            </a:pPr>
            <a:r>
              <a:rPr lang="en" sz="2400"/>
              <a:t>Particle Based Simulation</a:t>
            </a:r>
          </a:p>
          <a:p>
            <a:pPr indent="-381000" lvl="1" marL="914400" rtl="0">
              <a:spcBef>
                <a:spcPts val="0"/>
              </a:spcBef>
              <a:buClr>
                <a:schemeClr val="lt1"/>
              </a:buClr>
              <a:buSzPct val="80000"/>
              <a:buFont typeface="Courier New"/>
              <a:buChar char="o"/>
            </a:pPr>
            <a:r>
              <a:rPr lang="en"/>
              <a:t>Tornado</a:t>
            </a:r>
          </a:p>
          <a:p>
            <a:pPr indent="-381000" lvl="0" marL="457200">
              <a:spcBef>
                <a:spcPts val="0"/>
              </a:spcBef>
              <a:buClr>
                <a:schemeClr val="lt1"/>
              </a:buClr>
              <a:buSzPct val="100000"/>
              <a:buFont typeface="Arial"/>
              <a:buChar char="●"/>
            </a:pPr>
            <a:r>
              <a:rPr lang="en" sz="2400"/>
              <a:t>Light Scattering</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Tornado Simulation</a:t>
            </a:r>
          </a:p>
        </p:txBody>
      </p:sp>
      <p:sp>
        <p:nvSpPr>
          <p:cNvPr id="218" name="Shape 218"/>
          <p:cNvSpPr txBox="1"/>
          <p:nvPr>
            <p:ph idx="1" type="body"/>
          </p:nvPr>
        </p:nvSpPr>
        <p:spPr>
          <a:xfrm>
            <a:off x="457200" y="1200150"/>
            <a:ext cx="8229600" cy="3725699"/>
          </a:xfrm>
          <a:prstGeom prst="rect">
            <a:avLst/>
          </a:prstGeom>
        </p:spPr>
        <p:txBody>
          <a:bodyPr anchorCtr="0" anchor="t" bIns="91425" lIns="91425" rIns="91425" tIns="91425">
            <a:noAutofit/>
          </a:bodyPr>
          <a:lstStyle/>
          <a:p>
            <a:pPr>
              <a:spcBef>
                <a:spcPts val="0"/>
              </a:spcBef>
              <a:buNone/>
            </a:pPr>
            <a:r>
              <a:t/>
            </a:r>
            <a:endParaRPr/>
          </a:p>
        </p:txBody>
      </p:sp>
      <p:pic>
        <p:nvPicPr>
          <p:cNvPr id="219" name="Shape 219"/>
          <p:cNvPicPr preferRelativeResize="0"/>
          <p:nvPr/>
        </p:nvPicPr>
        <p:blipFill>
          <a:blip r:embed="rId3">
            <a:alphaModFix/>
          </a:blip>
          <a:stretch>
            <a:fillRect/>
          </a:stretch>
        </p:blipFill>
        <p:spPr>
          <a:xfrm>
            <a:off x="0" y="-105975"/>
            <a:ext cx="9144001" cy="5249475"/>
          </a:xfrm>
          <a:prstGeom prst="rect">
            <a:avLst/>
          </a:prstGeom>
          <a:noFill/>
          <a:ln>
            <a:noFill/>
          </a:ln>
        </p:spPr>
      </p:pic>
      <p:sp>
        <p:nvSpPr>
          <p:cNvPr id="220" name="Shape 220"/>
          <p:cNvSpPr txBox="1"/>
          <p:nvPr/>
        </p:nvSpPr>
        <p:spPr>
          <a:xfrm>
            <a:off x="2021850" y="1713975"/>
            <a:ext cx="5100299" cy="1503600"/>
          </a:xfrm>
          <a:prstGeom prst="rect">
            <a:avLst/>
          </a:prstGeom>
          <a:noFill/>
          <a:ln>
            <a:noFill/>
          </a:ln>
        </p:spPr>
        <p:txBody>
          <a:bodyPr anchorCtr="0" anchor="ctr" bIns="91425" lIns="91425" rIns="91425" tIns="91425">
            <a:noAutofit/>
          </a:bodyPr>
          <a:lstStyle/>
          <a:p>
            <a:pPr algn="ctr">
              <a:spcBef>
                <a:spcPts val="0"/>
              </a:spcBef>
              <a:buNone/>
            </a:pPr>
            <a:r>
              <a:rPr lang="en" sz="3600">
                <a:solidFill>
                  <a:srgbClr val="F3F3F3"/>
                </a:solidFill>
              </a:rPr>
              <a:t>Tornado Simulation</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Why Make a Tornado?</a:t>
            </a:r>
          </a:p>
        </p:txBody>
      </p:sp>
      <p:sp>
        <p:nvSpPr>
          <p:cNvPr id="226" name="Shape 226"/>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chemeClr val="lt1"/>
              </a:buClr>
              <a:buSzPct val="100000"/>
              <a:buFont typeface="Arial"/>
              <a:buChar char="●"/>
            </a:pPr>
            <a:r>
              <a:rPr lang="en"/>
              <a:t>Build a particle system from scratch</a:t>
            </a:r>
          </a:p>
          <a:p>
            <a:pPr indent="-419100" lvl="0" marL="457200" rtl="0">
              <a:spcBef>
                <a:spcPts val="0"/>
              </a:spcBef>
              <a:buClr>
                <a:schemeClr val="lt1"/>
              </a:buClr>
              <a:buSzPct val="100000"/>
              <a:buFont typeface="Arial"/>
              <a:buChar char="●"/>
            </a:pPr>
            <a:r>
              <a:rPr lang="en"/>
              <a:t>Use a pre-existing particle system from a game engine</a:t>
            </a:r>
          </a:p>
          <a:p>
            <a:pPr rtl="0">
              <a:spcBef>
                <a:spcPts val="0"/>
              </a:spcBef>
              <a:buNone/>
            </a:pPr>
            <a:r>
              <a:t/>
            </a:r>
            <a:endParaRPr/>
          </a:p>
          <a:p>
            <a:pPr lvl="0" rtl="0">
              <a:spcBef>
                <a:spcPts val="0"/>
              </a:spcBef>
              <a:buNone/>
            </a:pPr>
            <a:r>
              <a:t/>
            </a:r>
            <a:endParaRPr/>
          </a:p>
          <a:p>
            <a:pPr lvl="0">
              <a:spcBef>
                <a:spcPts val="0"/>
              </a:spcBef>
              <a:buNone/>
            </a:pPr>
            <a:r>
              <a:t/>
            </a:r>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0" name="Shape 230"/>
        <p:cNvGrpSpPr/>
        <p:nvPr/>
      </p:nvGrpSpPr>
      <p:grpSpPr>
        <a:xfrm>
          <a:off x="0" y="0"/>
          <a:ext cx="0" cy="0"/>
          <a:chOff x="0" y="0"/>
          <a:chExt cx="0" cy="0"/>
        </a:xfrm>
      </p:grpSpPr>
      <p:sp>
        <p:nvSpPr>
          <p:cNvPr id="231" name="Shape 231"/>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Modeling the Boundaries</a:t>
            </a:r>
          </a:p>
        </p:txBody>
      </p:sp>
      <p:sp>
        <p:nvSpPr>
          <p:cNvPr id="232" name="Shape 232"/>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a:spcBef>
                <a:spcPts val="0"/>
              </a:spcBef>
              <a:buNone/>
            </a:pPr>
            <a:r>
              <a:rPr lang="en"/>
              <a:t>polar coordinates versus cartesian</a:t>
            </a:r>
          </a:p>
        </p:txBody>
      </p:sp>
      <p:pic>
        <p:nvPicPr>
          <p:cNvPr id="233" name="Shape 233"/>
          <p:cNvPicPr preferRelativeResize="0"/>
          <p:nvPr/>
        </p:nvPicPr>
        <p:blipFill>
          <a:blip r:embed="rId3">
            <a:alphaModFix/>
          </a:blip>
          <a:stretch>
            <a:fillRect/>
          </a:stretch>
        </p:blipFill>
        <p:spPr>
          <a:xfrm>
            <a:off x="708875" y="1177050"/>
            <a:ext cx="3090176" cy="3059275"/>
          </a:xfrm>
          <a:prstGeom prst="rect">
            <a:avLst/>
          </a:prstGeom>
          <a:noFill/>
          <a:ln>
            <a:noFill/>
          </a:ln>
        </p:spPr>
      </p:pic>
      <p:pic>
        <p:nvPicPr>
          <p:cNvPr id="234" name="Shape 234"/>
          <p:cNvPicPr preferRelativeResize="0"/>
          <p:nvPr/>
        </p:nvPicPr>
        <p:blipFill>
          <a:blip r:embed="rId4">
            <a:alphaModFix/>
          </a:blip>
          <a:stretch>
            <a:fillRect/>
          </a:stretch>
        </p:blipFill>
        <p:spPr>
          <a:xfrm>
            <a:off x="4015525" y="1533362"/>
            <a:ext cx="4461550" cy="2346649"/>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Top Down View of Cartesian</a:t>
            </a:r>
          </a:p>
        </p:txBody>
      </p:sp>
      <p:sp>
        <p:nvSpPr>
          <p:cNvPr id="240" name="Shape 240"/>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a:spcBef>
                <a:spcPts val="0"/>
              </a:spcBef>
              <a:buNone/>
            </a:pPr>
            <a:r>
              <a:rPr lang="en"/>
              <a:t>shows the counter-clockwise rotation found in northern hemisphere</a:t>
            </a:r>
          </a:p>
        </p:txBody>
      </p:sp>
      <p:pic>
        <p:nvPicPr>
          <p:cNvPr id="241" name="Shape 241"/>
          <p:cNvPicPr preferRelativeResize="0"/>
          <p:nvPr/>
        </p:nvPicPr>
        <p:blipFill>
          <a:blip r:embed="rId3">
            <a:alphaModFix/>
          </a:blip>
          <a:stretch>
            <a:fillRect/>
          </a:stretch>
        </p:blipFill>
        <p:spPr>
          <a:xfrm>
            <a:off x="2443162" y="1485900"/>
            <a:ext cx="4257675" cy="21717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Navier-Stokes Equation</a:t>
            </a:r>
          </a:p>
        </p:txBody>
      </p:sp>
      <p:sp>
        <p:nvSpPr>
          <p:cNvPr id="247" name="Shape 247"/>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t/>
            </a:r>
            <a:endParaRPr/>
          </a:p>
          <a:p>
            <a:pPr rtl="0">
              <a:spcBef>
                <a:spcPts val="0"/>
              </a:spcBef>
              <a:buNone/>
            </a:pPr>
            <a:r>
              <a:t/>
            </a:r>
            <a:endParaRPr/>
          </a:p>
          <a:p>
            <a:pPr rtl="0">
              <a:spcBef>
                <a:spcPts val="0"/>
              </a:spcBef>
              <a:buNone/>
            </a:pPr>
            <a:r>
              <a:rPr lang="en"/>
              <a:t>u - fluid velocity vector</a:t>
            </a:r>
          </a:p>
          <a:p>
            <a:pPr rtl="0">
              <a:spcBef>
                <a:spcPts val="0"/>
              </a:spcBef>
              <a:buNone/>
            </a:pPr>
            <a:r>
              <a:rPr lang="en"/>
              <a:t>p - pressure</a:t>
            </a:r>
          </a:p>
          <a:p>
            <a:pPr rtl="0">
              <a:spcBef>
                <a:spcPts val="0"/>
              </a:spcBef>
              <a:buNone/>
            </a:pPr>
            <a:r>
              <a:rPr lang="en"/>
              <a:t>f - body forces(gravity, etc)</a:t>
            </a:r>
          </a:p>
          <a:p>
            <a:pPr>
              <a:spcBef>
                <a:spcPts val="0"/>
              </a:spcBef>
              <a:buNone/>
            </a:pPr>
            <a:r>
              <a:rPr lang="en"/>
              <a:t>Re - Reynolds number(viscosity of the fluids)</a:t>
            </a:r>
          </a:p>
        </p:txBody>
      </p:sp>
      <p:pic>
        <p:nvPicPr>
          <p:cNvPr id="248" name="Shape 248"/>
          <p:cNvPicPr preferRelativeResize="0"/>
          <p:nvPr/>
        </p:nvPicPr>
        <p:blipFill>
          <a:blip r:embed="rId3">
            <a:alphaModFix/>
          </a:blip>
          <a:stretch>
            <a:fillRect/>
          </a:stretch>
        </p:blipFill>
        <p:spPr>
          <a:xfrm>
            <a:off x="2268262" y="1200150"/>
            <a:ext cx="4607475" cy="1106824"/>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Centrifugal force</a:t>
            </a:r>
          </a:p>
        </p:txBody>
      </p:sp>
      <p:sp>
        <p:nvSpPr>
          <p:cNvPr id="254" name="Shape 254"/>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t/>
            </a:r>
            <a:endParaRPr/>
          </a:p>
          <a:p>
            <a:pPr rtl="0">
              <a:spcBef>
                <a:spcPts val="0"/>
              </a:spcBef>
              <a:buNone/>
            </a:pPr>
            <a:r>
              <a:t/>
            </a:r>
            <a:endParaRPr/>
          </a:p>
          <a:p>
            <a:pPr rtl="0">
              <a:spcBef>
                <a:spcPts val="0"/>
              </a:spcBef>
              <a:buNone/>
            </a:pPr>
            <a:r>
              <a:rPr lang="en"/>
              <a:t>u,v - velocity on the horizontal plane</a:t>
            </a:r>
          </a:p>
          <a:p>
            <a:pPr rtl="0">
              <a:spcBef>
                <a:spcPts val="0"/>
              </a:spcBef>
              <a:buNone/>
            </a:pPr>
            <a:r>
              <a:rPr lang="en"/>
              <a:t>x,y- particle position</a:t>
            </a:r>
          </a:p>
          <a:p>
            <a:pPr rtl="0">
              <a:spcBef>
                <a:spcPts val="0"/>
              </a:spcBef>
              <a:buNone/>
            </a:pPr>
            <a:r>
              <a:rPr lang="en"/>
              <a:t>xc, yc - position of center of tornado</a:t>
            </a:r>
          </a:p>
          <a:p>
            <a:pPr indent="-419100" lvl="0" marL="457200" rtl="0">
              <a:spcBef>
                <a:spcPts val="0"/>
              </a:spcBef>
              <a:buClr>
                <a:schemeClr val="lt1"/>
              </a:buClr>
              <a:buSzPct val="100000"/>
              <a:buFont typeface="Arial"/>
              <a:buChar char="●"/>
            </a:pPr>
            <a:r>
              <a:rPr lang="en"/>
              <a:t>Use an angle to decompose force</a:t>
            </a:r>
          </a:p>
          <a:p>
            <a:pPr indent="-419100" lvl="0" marL="457200">
              <a:spcBef>
                <a:spcPts val="0"/>
              </a:spcBef>
              <a:buClr>
                <a:schemeClr val="lt1"/>
              </a:buClr>
              <a:buSzPct val="100000"/>
              <a:buFont typeface="Arial"/>
              <a:buChar char="●"/>
            </a:pPr>
            <a:r>
              <a:rPr lang="en"/>
              <a:t>Use a = F/m to update velocity</a:t>
            </a:r>
          </a:p>
        </p:txBody>
      </p:sp>
      <p:pic>
        <p:nvPicPr>
          <p:cNvPr id="255" name="Shape 255"/>
          <p:cNvPicPr preferRelativeResize="0"/>
          <p:nvPr/>
        </p:nvPicPr>
        <p:blipFill>
          <a:blip r:embed="rId3">
            <a:alphaModFix/>
          </a:blip>
          <a:stretch>
            <a:fillRect/>
          </a:stretch>
        </p:blipFill>
        <p:spPr>
          <a:xfrm>
            <a:off x="2312900" y="1200150"/>
            <a:ext cx="4518199" cy="1261575"/>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9" name="Shape 259"/>
        <p:cNvGrpSpPr/>
        <p:nvPr/>
      </p:nvGrpSpPr>
      <p:grpSpPr>
        <a:xfrm>
          <a:off x="0" y="0"/>
          <a:ext cx="0" cy="0"/>
          <a:chOff x="0" y="0"/>
          <a:chExt cx="0" cy="0"/>
        </a:xfrm>
      </p:grpSpPr>
      <p:sp>
        <p:nvSpPr>
          <p:cNvPr id="260" name="Shape 260"/>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Decomposition </a:t>
            </a:r>
          </a:p>
        </p:txBody>
      </p:sp>
      <p:sp>
        <p:nvSpPr>
          <p:cNvPr id="261" name="Shape 261"/>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a:spcBef>
                <a:spcPts val="0"/>
              </a:spcBef>
              <a:buNone/>
            </a:pPr>
            <a:r>
              <a:rPr lang="en"/>
              <a:t>The particles rotate, go up slowly, and move gradually away from the center</a:t>
            </a:r>
          </a:p>
        </p:txBody>
      </p:sp>
      <p:pic>
        <p:nvPicPr>
          <p:cNvPr id="262" name="Shape 262"/>
          <p:cNvPicPr preferRelativeResize="0"/>
          <p:nvPr/>
        </p:nvPicPr>
        <p:blipFill>
          <a:blip r:embed="rId3">
            <a:alphaModFix/>
          </a:blip>
          <a:stretch>
            <a:fillRect/>
          </a:stretch>
        </p:blipFill>
        <p:spPr>
          <a:xfrm>
            <a:off x="2071687" y="1247775"/>
            <a:ext cx="5000625" cy="2647950"/>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sp>
        <p:nvSpPr>
          <p:cNvPr id="267" name="Shape 267"/>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How to Render the Particles?</a:t>
            </a:r>
          </a:p>
        </p:txBody>
      </p:sp>
      <p:sp>
        <p:nvSpPr>
          <p:cNvPr id="268" name="Shape 268"/>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419100" lvl="0" marL="457200" rtl="0">
              <a:spcBef>
                <a:spcPts val="0"/>
              </a:spcBef>
              <a:buClr>
                <a:schemeClr val="lt1"/>
              </a:buClr>
              <a:buSzPct val="100000"/>
              <a:buFont typeface="Arial"/>
              <a:buChar char="●"/>
            </a:pPr>
            <a:r>
              <a:rPr lang="en"/>
              <a:t>The bounding volume is broken up into smaller cells</a:t>
            </a:r>
          </a:p>
          <a:p>
            <a:pPr indent="-419100" lvl="0" marL="457200" rtl="0">
              <a:spcBef>
                <a:spcPts val="0"/>
              </a:spcBef>
              <a:buClr>
                <a:schemeClr val="lt1"/>
              </a:buClr>
              <a:buSzPct val="100000"/>
              <a:buFont typeface="Arial"/>
              <a:buChar char="●"/>
            </a:pPr>
            <a:r>
              <a:rPr lang="en"/>
              <a:t>Each particle is mapped to a specific cell</a:t>
            </a:r>
          </a:p>
          <a:p>
            <a:pPr indent="-419100" lvl="0" marL="457200">
              <a:spcBef>
                <a:spcPts val="0"/>
              </a:spcBef>
              <a:buClr>
                <a:schemeClr val="lt1"/>
              </a:buClr>
              <a:buSzPct val="100000"/>
              <a:buFont typeface="Arial"/>
              <a:buChar char="●"/>
            </a:pPr>
            <a:r>
              <a:rPr lang="en"/>
              <a:t>A metaball method is used to calculate and smooth particle density for each cell</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 name="Shape 272"/>
        <p:cNvGrpSpPr/>
        <p:nvPr/>
      </p:nvGrpSpPr>
      <p:grpSpPr>
        <a:xfrm>
          <a:off x="0" y="0"/>
          <a:ext cx="0" cy="0"/>
          <a:chOff x="0" y="0"/>
          <a:chExt cx="0" cy="0"/>
        </a:xfrm>
      </p:grpSpPr>
      <p:sp>
        <p:nvSpPr>
          <p:cNvPr id="273" name="Shape 273"/>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Metaball Calculation</a:t>
            </a:r>
          </a:p>
        </p:txBody>
      </p:sp>
      <p:sp>
        <p:nvSpPr>
          <p:cNvPr id="274" name="Shape 274"/>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rPr lang="en" sz="2400"/>
              <a:t>C,R - set of cells whose centers are in C’s metaball</a:t>
            </a:r>
          </a:p>
          <a:p>
            <a:pPr rtl="0">
              <a:spcBef>
                <a:spcPts val="0"/>
              </a:spcBef>
              <a:buNone/>
            </a:pPr>
            <a:r>
              <a:rPr lang="en" sz="2400"/>
              <a:t>K(i,j,k) - number of particles of a cell in the metaball</a:t>
            </a:r>
          </a:p>
          <a:p>
            <a:pPr rtl="0">
              <a:spcBef>
                <a:spcPts val="0"/>
              </a:spcBef>
              <a:buNone/>
            </a:pPr>
            <a:r>
              <a:rPr lang="en" sz="2400"/>
              <a:t>r - distance of a cell to cell C</a:t>
            </a:r>
          </a:p>
          <a:p>
            <a:pPr rtl="0">
              <a:spcBef>
                <a:spcPts val="0"/>
              </a:spcBef>
              <a:buNone/>
            </a:pPr>
            <a:r>
              <a:rPr lang="en" sz="2400"/>
              <a:t>f - density contribution function</a:t>
            </a:r>
          </a:p>
          <a:p>
            <a:pPr>
              <a:spcBef>
                <a:spcPts val="0"/>
              </a:spcBef>
              <a:buNone/>
            </a:pPr>
            <a:r>
              <a:rPr lang="en" sz="2400"/>
              <a:t>Cells are colored based on particle density</a:t>
            </a:r>
          </a:p>
        </p:txBody>
      </p:sp>
      <p:pic>
        <p:nvPicPr>
          <p:cNvPr id="275" name="Shape 275"/>
          <p:cNvPicPr preferRelativeResize="0"/>
          <p:nvPr/>
        </p:nvPicPr>
        <p:blipFill>
          <a:blip r:embed="rId3">
            <a:alphaModFix/>
          </a:blip>
          <a:stretch>
            <a:fillRect/>
          </a:stretch>
        </p:blipFill>
        <p:spPr>
          <a:xfrm>
            <a:off x="1419554" y="1200150"/>
            <a:ext cx="6304874" cy="1699899"/>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 name="Shape 279"/>
        <p:cNvGrpSpPr/>
        <p:nvPr/>
      </p:nvGrpSpPr>
      <p:grpSpPr>
        <a:xfrm>
          <a:off x="0" y="0"/>
          <a:ext cx="0" cy="0"/>
          <a:chOff x="0" y="0"/>
          <a:chExt cx="0" cy="0"/>
        </a:xfrm>
      </p:grpSpPr>
      <p:sp>
        <p:nvSpPr>
          <p:cNvPr id="280" name="Shape 280"/>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Results</a:t>
            </a:r>
          </a:p>
        </p:txBody>
      </p:sp>
      <p:sp>
        <p:nvSpPr>
          <p:cNvPr id="281" name="Shape 281"/>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rtl="0">
              <a:spcBef>
                <a:spcPts val="0"/>
              </a:spcBef>
              <a:buNone/>
            </a:pPr>
            <a:r>
              <a:t/>
            </a:r>
            <a:endParaRPr/>
          </a:p>
          <a:p>
            <a:pPr>
              <a:spcBef>
                <a:spcPts val="0"/>
              </a:spcBef>
              <a:buNone/>
            </a:pPr>
            <a:r>
              <a:rPr lang="en"/>
              <a:t>Tornado in Neal, Kansas. May 30, 1982</a:t>
            </a:r>
          </a:p>
        </p:txBody>
      </p:sp>
      <p:pic>
        <p:nvPicPr>
          <p:cNvPr id="282" name="Shape 282"/>
          <p:cNvPicPr preferRelativeResize="0"/>
          <p:nvPr/>
        </p:nvPicPr>
        <p:blipFill>
          <a:blip r:embed="rId3">
            <a:alphaModFix/>
          </a:blip>
          <a:stretch>
            <a:fillRect/>
          </a:stretch>
        </p:blipFill>
        <p:spPr>
          <a:xfrm>
            <a:off x="821175" y="1365225"/>
            <a:ext cx="3213225" cy="2413050"/>
          </a:xfrm>
          <a:prstGeom prst="rect">
            <a:avLst/>
          </a:prstGeom>
          <a:noFill/>
          <a:ln>
            <a:noFill/>
          </a:ln>
        </p:spPr>
      </p:pic>
      <p:pic>
        <p:nvPicPr>
          <p:cNvPr id="283" name="Shape 283"/>
          <p:cNvPicPr preferRelativeResize="0"/>
          <p:nvPr/>
        </p:nvPicPr>
        <p:blipFill>
          <a:blip r:embed="rId4">
            <a:alphaModFix/>
          </a:blip>
          <a:stretch>
            <a:fillRect/>
          </a:stretch>
        </p:blipFill>
        <p:spPr>
          <a:xfrm>
            <a:off x="4596228" y="1365225"/>
            <a:ext cx="3213222" cy="241305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 name="Shape 47"/>
        <p:cNvGrpSpPr/>
        <p:nvPr/>
      </p:nvGrpSpPr>
      <p:grpSpPr>
        <a:xfrm>
          <a:off x="0" y="0"/>
          <a:ext cx="0" cy="0"/>
          <a:chOff x="0" y="0"/>
          <a:chExt cx="0" cy="0"/>
        </a:xfrm>
      </p:grpSpPr>
      <p:pic>
        <p:nvPicPr>
          <p:cNvPr id="48" name="Shape 48"/>
          <p:cNvPicPr preferRelativeResize="0"/>
          <p:nvPr/>
        </p:nvPicPr>
        <p:blipFill>
          <a:blip r:embed="rId3">
            <a:alphaModFix/>
          </a:blip>
          <a:stretch>
            <a:fillRect/>
          </a:stretch>
        </p:blipFill>
        <p:spPr>
          <a:xfrm>
            <a:off x="0" y="0"/>
            <a:ext cx="9143998" cy="5178550"/>
          </a:xfrm>
          <a:prstGeom prst="rect">
            <a:avLst/>
          </a:prstGeom>
          <a:noFill/>
          <a:ln>
            <a:noFill/>
          </a:ln>
        </p:spPr>
      </p:pic>
      <p:sp>
        <p:nvSpPr>
          <p:cNvPr id="49" name="Shape 49"/>
          <p:cNvSpPr txBox="1"/>
          <p:nvPr>
            <p:ph type="title"/>
          </p:nvPr>
        </p:nvSpPr>
        <p:spPr>
          <a:xfrm>
            <a:off x="3040250" y="3442078"/>
            <a:ext cx="8229600" cy="857400"/>
          </a:xfrm>
          <a:prstGeom prst="rect">
            <a:avLst/>
          </a:prstGeom>
        </p:spPr>
        <p:txBody>
          <a:bodyPr anchorCtr="0" anchor="b" bIns="91425" lIns="91425" rIns="91425" tIns="91425">
            <a:noAutofit/>
          </a:bodyPr>
          <a:lstStyle/>
          <a:p>
            <a:pPr>
              <a:spcBef>
                <a:spcPts val="0"/>
              </a:spcBef>
              <a:buNone/>
            </a:pPr>
            <a:r>
              <a:rPr lang="en">
                <a:solidFill>
                  <a:srgbClr val="FFFFFF"/>
                </a:solidFill>
              </a:rPr>
              <a:t>Pros and Cons of Weather Simulation</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sz="3000"/>
              <a:t>Using a Game Engine to Make a Tornado</a:t>
            </a:r>
          </a:p>
        </p:txBody>
      </p:sp>
      <p:sp>
        <p:nvSpPr>
          <p:cNvPr id="289" name="Shape 289"/>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a:t>Why implement your own particle system when a game engine has already done it for you?</a:t>
            </a:r>
          </a:p>
          <a:p>
            <a:pPr rtl="0">
              <a:spcBef>
                <a:spcPts val="0"/>
              </a:spcBef>
              <a:buNone/>
            </a:pPr>
            <a:r>
              <a:t/>
            </a:r>
            <a:endParaRPr/>
          </a:p>
          <a:p>
            <a:pPr rtl="0">
              <a:spcBef>
                <a:spcPts val="0"/>
              </a:spcBef>
              <a:buNone/>
            </a:pPr>
            <a:r>
              <a:t/>
            </a:r>
            <a:endParaRPr/>
          </a:p>
          <a:p>
            <a:pPr>
              <a:spcBef>
                <a:spcPts val="0"/>
              </a:spcBef>
              <a:buNone/>
            </a:pPr>
            <a:r>
              <a:t/>
            </a:r>
            <a:endParaRP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nvSpPr>
        <p:spPr>
          <a:xfrm>
            <a:off x="3606450" y="2143050"/>
            <a:ext cx="1931100" cy="857400"/>
          </a:xfrm>
          <a:prstGeom prst="rect">
            <a:avLst/>
          </a:prstGeom>
          <a:noFill/>
          <a:ln>
            <a:noFill/>
          </a:ln>
        </p:spPr>
        <p:txBody>
          <a:bodyPr anchorCtr="0" anchor="ctr" bIns="91425" lIns="91425" rIns="91425" tIns="91425">
            <a:noAutofit/>
          </a:bodyPr>
          <a:lstStyle/>
          <a:p>
            <a:pPr lvl="0" rtl="0" algn="ctr">
              <a:spcBef>
                <a:spcPts val="600"/>
              </a:spcBef>
              <a:buClr>
                <a:schemeClr val="dk1"/>
              </a:buClr>
              <a:buSzPct val="36666"/>
              <a:buFont typeface="Arial"/>
              <a:buNone/>
            </a:pPr>
            <a:r>
              <a:rPr lang="en" sz="3000">
                <a:solidFill>
                  <a:schemeClr val="lt1"/>
                </a:solidFill>
              </a:rPr>
              <a:t>Demo</a:t>
            </a:r>
          </a:p>
          <a:p>
            <a:pPr>
              <a:spcBef>
                <a:spcPts val="0"/>
              </a:spcBef>
              <a:buNone/>
            </a:pPr>
            <a:r>
              <a:t/>
            </a:r>
            <a:endParaRP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98" name="Shape 298"/>
        <p:cNvGrpSpPr/>
        <p:nvPr/>
      </p:nvGrpSpPr>
      <p:grpSpPr>
        <a:xfrm>
          <a:off x="0" y="0"/>
          <a:ext cx="0" cy="0"/>
          <a:chOff x="0" y="0"/>
          <a:chExt cx="0" cy="0"/>
        </a:xfrm>
      </p:grpSpPr>
      <p:sp>
        <p:nvSpPr>
          <p:cNvPr id="299" name="Shape 299"/>
          <p:cNvSpPr txBox="1"/>
          <p:nvPr>
            <p:ph type="title"/>
          </p:nvPr>
        </p:nvSpPr>
        <p:spPr>
          <a:xfrm>
            <a:off x="457200" y="2143053"/>
            <a:ext cx="8229600" cy="857400"/>
          </a:xfrm>
          <a:prstGeom prst="rect">
            <a:avLst/>
          </a:prstGeom>
        </p:spPr>
        <p:txBody>
          <a:bodyPr anchorCtr="0" anchor="b" bIns="91425" lIns="91425" rIns="91425" tIns="91425">
            <a:noAutofit/>
          </a:bodyPr>
          <a:lstStyle/>
          <a:p>
            <a:pPr lvl="0" rtl="0" algn="ctr">
              <a:spcBef>
                <a:spcPts val="0"/>
              </a:spcBef>
              <a:buNone/>
            </a:pPr>
            <a:r>
              <a:rPr lang="en"/>
              <a:t>Light Scattering</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sp>
        <p:nvSpPr>
          <p:cNvPr id="304" name="Shape 304"/>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Why Light Scattering?</a:t>
            </a:r>
          </a:p>
        </p:txBody>
      </p:sp>
      <p:sp>
        <p:nvSpPr>
          <p:cNvPr id="305" name="Shape 305"/>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sz="2400"/>
              <a:t>Real life doesn’t look like this			  It looks like this</a:t>
            </a:r>
          </a:p>
          <a:p>
            <a:pPr rtl="0">
              <a:spcBef>
                <a:spcPts val="0"/>
              </a:spcBef>
              <a:buNone/>
            </a:pPr>
            <a:r>
              <a:t/>
            </a:r>
            <a:endParaRPr sz="2400"/>
          </a:p>
          <a:p>
            <a:pPr rtl="0">
              <a:spcBef>
                <a:spcPts val="0"/>
              </a:spcBef>
              <a:buNone/>
            </a:pPr>
            <a:r>
              <a:t/>
            </a:r>
            <a:endParaRPr sz="2400"/>
          </a:p>
          <a:p>
            <a:pPr rtl="0">
              <a:spcBef>
                <a:spcPts val="0"/>
              </a:spcBef>
              <a:buNone/>
            </a:pPr>
            <a:r>
              <a:t/>
            </a:r>
            <a:endParaRPr sz="2400"/>
          </a:p>
          <a:p>
            <a:pPr rtl="0">
              <a:spcBef>
                <a:spcPts val="0"/>
              </a:spcBef>
              <a:buNone/>
            </a:pPr>
            <a:r>
              <a:t/>
            </a:r>
            <a:endParaRPr sz="2400"/>
          </a:p>
          <a:p>
            <a:pPr rtl="0">
              <a:spcBef>
                <a:spcPts val="0"/>
              </a:spcBef>
              <a:buNone/>
            </a:pPr>
            <a:r>
              <a:t/>
            </a:r>
            <a:endParaRPr/>
          </a:p>
          <a:p>
            <a:pPr>
              <a:spcBef>
                <a:spcPts val="0"/>
              </a:spcBef>
              <a:buNone/>
            </a:pPr>
            <a:r>
              <a:t/>
            </a:r>
            <a:endParaRPr/>
          </a:p>
        </p:txBody>
      </p:sp>
      <p:pic>
        <p:nvPicPr>
          <p:cNvPr id="306" name="Shape 306"/>
          <p:cNvPicPr preferRelativeResize="0"/>
          <p:nvPr/>
        </p:nvPicPr>
        <p:blipFill>
          <a:blip r:embed="rId3">
            <a:alphaModFix/>
          </a:blip>
          <a:stretch>
            <a:fillRect/>
          </a:stretch>
        </p:blipFill>
        <p:spPr>
          <a:xfrm>
            <a:off x="1307525" y="1800325"/>
            <a:ext cx="2496575" cy="1542850"/>
          </a:xfrm>
          <a:prstGeom prst="rect">
            <a:avLst/>
          </a:prstGeom>
          <a:noFill/>
          <a:ln>
            <a:noFill/>
          </a:ln>
        </p:spPr>
      </p:pic>
      <p:pic>
        <p:nvPicPr>
          <p:cNvPr id="307" name="Shape 307"/>
          <p:cNvPicPr preferRelativeResize="0"/>
          <p:nvPr/>
        </p:nvPicPr>
        <p:blipFill>
          <a:blip r:embed="rId4">
            <a:alphaModFix/>
          </a:blip>
          <a:stretch>
            <a:fillRect/>
          </a:stretch>
        </p:blipFill>
        <p:spPr>
          <a:xfrm>
            <a:off x="5526225" y="1800325"/>
            <a:ext cx="2605900" cy="1628648"/>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1" name="Shape 311"/>
        <p:cNvGrpSpPr/>
        <p:nvPr/>
      </p:nvGrpSpPr>
      <p:grpSpPr>
        <a:xfrm>
          <a:off x="0" y="0"/>
          <a:ext cx="0" cy="0"/>
          <a:chOff x="0" y="0"/>
          <a:chExt cx="0" cy="0"/>
        </a:xfrm>
      </p:grpSpPr>
      <p:sp>
        <p:nvSpPr>
          <p:cNvPr id="312" name="Shape 312"/>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Why Light Scattering?</a:t>
            </a:r>
          </a:p>
        </p:txBody>
      </p:sp>
      <p:sp>
        <p:nvSpPr>
          <p:cNvPr id="313" name="Shape 313"/>
          <p:cNvSpPr txBox="1"/>
          <p:nvPr>
            <p:ph idx="1" type="body"/>
          </p:nvPr>
        </p:nvSpPr>
        <p:spPr>
          <a:xfrm>
            <a:off x="457200" y="1200150"/>
            <a:ext cx="8229600" cy="3725699"/>
          </a:xfrm>
          <a:prstGeom prst="rect">
            <a:avLst/>
          </a:prstGeom>
        </p:spPr>
        <p:txBody>
          <a:bodyPr anchorCtr="0" anchor="t" bIns="91425" lIns="91425" rIns="91425" tIns="91425">
            <a:noAutofit/>
          </a:bodyPr>
          <a:lstStyle/>
          <a:p>
            <a:pPr algn="ctr">
              <a:spcBef>
                <a:spcPts val="0"/>
              </a:spcBef>
              <a:buNone/>
            </a:pPr>
            <a:r>
              <a:rPr lang="en" sz="2400"/>
              <a:t>When combined you get something like this</a:t>
            </a:r>
          </a:p>
        </p:txBody>
      </p:sp>
      <p:pic>
        <p:nvPicPr>
          <p:cNvPr id="314" name="Shape 314"/>
          <p:cNvPicPr preferRelativeResize="0"/>
          <p:nvPr/>
        </p:nvPicPr>
        <p:blipFill>
          <a:blip r:embed="rId3">
            <a:alphaModFix/>
          </a:blip>
          <a:stretch>
            <a:fillRect/>
          </a:stretch>
        </p:blipFill>
        <p:spPr>
          <a:xfrm>
            <a:off x="2005712" y="1897225"/>
            <a:ext cx="5132576" cy="2722674"/>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8" name="Shape 318"/>
        <p:cNvGrpSpPr/>
        <p:nvPr/>
      </p:nvGrpSpPr>
      <p:grpSpPr>
        <a:xfrm>
          <a:off x="0" y="0"/>
          <a:ext cx="0" cy="0"/>
          <a:chOff x="0" y="0"/>
          <a:chExt cx="0" cy="0"/>
        </a:xfrm>
      </p:grpSpPr>
      <p:sp>
        <p:nvSpPr>
          <p:cNvPr id="319" name="Shape 319"/>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What is Light Scattering?</a:t>
            </a:r>
          </a:p>
        </p:txBody>
      </p:sp>
      <p:pic>
        <p:nvPicPr>
          <p:cNvPr id="320" name="Shape 320"/>
          <p:cNvPicPr preferRelativeResize="0"/>
          <p:nvPr/>
        </p:nvPicPr>
        <p:blipFill>
          <a:blip r:embed="rId3">
            <a:alphaModFix/>
          </a:blip>
          <a:stretch>
            <a:fillRect/>
          </a:stretch>
        </p:blipFill>
        <p:spPr>
          <a:xfrm>
            <a:off x="952887" y="1166175"/>
            <a:ext cx="7238224" cy="3103699"/>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What uses Light Scattering?</a:t>
            </a:r>
          </a:p>
        </p:txBody>
      </p:sp>
      <p:sp>
        <p:nvSpPr>
          <p:cNvPr id="326" name="Shape 326"/>
          <p:cNvSpPr txBox="1"/>
          <p:nvPr>
            <p:ph idx="1" type="body"/>
          </p:nvPr>
        </p:nvSpPr>
        <p:spPr>
          <a:xfrm>
            <a:off x="4688975" y="1206775"/>
            <a:ext cx="3875400" cy="713400"/>
          </a:xfrm>
          <a:prstGeom prst="rect">
            <a:avLst/>
          </a:prstGeom>
        </p:spPr>
        <p:txBody>
          <a:bodyPr anchorCtr="0" anchor="t" bIns="91425" lIns="91425" rIns="91425" tIns="91425">
            <a:noAutofit/>
          </a:bodyPr>
          <a:lstStyle/>
          <a:p>
            <a:pPr rtl="0">
              <a:spcBef>
                <a:spcPts val="0"/>
              </a:spcBef>
              <a:buNone/>
            </a:pPr>
            <a:r>
              <a:rPr lang="en" sz="2400"/>
              <a:t>Light shafts and “god rays”</a:t>
            </a:r>
          </a:p>
          <a:p>
            <a:pPr>
              <a:spcBef>
                <a:spcPts val="0"/>
              </a:spcBef>
              <a:buNone/>
            </a:pPr>
            <a:r>
              <a:t/>
            </a:r>
            <a:endParaRPr sz="2400"/>
          </a:p>
        </p:txBody>
      </p:sp>
      <p:pic>
        <p:nvPicPr>
          <p:cNvPr id="327" name="Shape 327"/>
          <p:cNvPicPr preferRelativeResize="0"/>
          <p:nvPr/>
        </p:nvPicPr>
        <p:blipFill>
          <a:blip r:embed="rId3">
            <a:alphaModFix/>
          </a:blip>
          <a:stretch>
            <a:fillRect/>
          </a:stretch>
        </p:blipFill>
        <p:spPr>
          <a:xfrm>
            <a:off x="5535325" y="1883725"/>
            <a:ext cx="1726674" cy="1086478"/>
          </a:xfrm>
          <a:prstGeom prst="rect">
            <a:avLst/>
          </a:prstGeom>
          <a:noFill/>
          <a:ln>
            <a:noFill/>
          </a:ln>
        </p:spPr>
      </p:pic>
      <p:sp>
        <p:nvSpPr>
          <p:cNvPr id="328" name="Shape 328"/>
          <p:cNvSpPr txBox="1"/>
          <p:nvPr>
            <p:ph idx="2" type="body"/>
          </p:nvPr>
        </p:nvSpPr>
        <p:spPr>
          <a:xfrm>
            <a:off x="457187" y="1206775"/>
            <a:ext cx="2568899" cy="713400"/>
          </a:xfrm>
          <a:prstGeom prst="rect">
            <a:avLst/>
          </a:prstGeom>
        </p:spPr>
        <p:txBody>
          <a:bodyPr anchorCtr="0" anchor="t" bIns="91425" lIns="91425" rIns="91425" tIns="91425">
            <a:noAutofit/>
          </a:bodyPr>
          <a:lstStyle/>
          <a:p>
            <a:pPr lvl="0" rtl="0">
              <a:spcBef>
                <a:spcPts val="0"/>
              </a:spcBef>
              <a:buNone/>
            </a:pPr>
            <a:r>
              <a:rPr lang="en" sz="2400"/>
              <a:t>The Atmosphere</a:t>
            </a:r>
          </a:p>
          <a:p>
            <a:pPr lvl="0" rtl="0">
              <a:spcBef>
                <a:spcPts val="0"/>
              </a:spcBef>
              <a:buNone/>
            </a:pPr>
            <a:r>
              <a:t/>
            </a:r>
            <a:endParaRPr sz="2400"/>
          </a:p>
        </p:txBody>
      </p:sp>
      <p:pic>
        <p:nvPicPr>
          <p:cNvPr id="329" name="Shape 329"/>
          <p:cNvPicPr preferRelativeResize="0"/>
          <p:nvPr/>
        </p:nvPicPr>
        <p:blipFill>
          <a:blip r:embed="rId4">
            <a:alphaModFix/>
          </a:blip>
          <a:stretch>
            <a:fillRect/>
          </a:stretch>
        </p:blipFill>
        <p:spPr>
          <a:xfrm>
            <a:off x="878312" y="1920175"/>
            <a:ext cx="1726675" cy="971249"/>
          </a:xfrm>
          <a:prstGeom prst="rect">
            <a:avLst/>
          </a:prstGeom>
          <a:noFill/>
          <a:ln>
            <a:noFill/>
          </a:ln>
        </p:spPr>
      </p:pic>
      <p:sp>
        <p:nvSpPr>
          <p:cNvPr id="330" name="Shape 330"/>
          <p:cNvSpPr txBox="1"/>
          <p:nvPr>
            <p:ph idx="3" type="body"/>
          </p:nvPr>
        </p:nvSpPr>
        <p:spPr>
          <a:xfrm>
            <a:off x="1338012" y="3035725"/>
            <a:ext cx="807300" cy="713400"/>
          </a:xfrm>
          <a:prstGeom prst="rect">
            <a:avLst/>
          </a:prstGeom>
        </p:spPr>
        <p:txBody>
          <a:bodyPr anchorCtr="0" anchor="t" bIns="91425" lIns="91425" rIns="91425" tIns="91425">
            <a:noAutofit/>
          </a:bodyPr>
          <a:lstStyle/>
          <a:p>
            <a:pPr lvl="0" rtl="0">
              <a:spcBef>
                <a:spcPts val="0"/>
              </a:spcBef>
              <a:buNone/>
            </a:pPr>
            <a:r>
              <a:rPr lang="en" sz="2400"/>
              <a:t>Fog</a:t>
            </a:r>
          </a:p>
          <a:p>
            <a:pPr lvl="0" rtl="0">
              <a:spcBef>
                <a:spcPts val="0"/>
              </a:spcBef>
              <a:buNone/>
            </a:pPr>
            <a:r>
              <a:t/>
            </a:r>
            <a:endParaRPr sz="2400"/>
          </a:p>
        </p:txBody>
      </p:sp>
      <p:sp>
        <p:nvSpPr>
          <p:cNvPr id="331" name="Shape 331"/>
          <p:cNvSpPr txBox="1"/>
          <p:nvPr>
            <p:ph idx="4" type="body"/>
          </p:nvPr>
        </p:nvSpPr>
        <p:spPr>
          <a:xfrm>
            <a:off x="5914675" y="3035725"/>
            <a:ext cx="1142400" cy="713400"/>
          </a:xfrm>
          <a:prstGeom prst="rect">
            <a:avLst/>
          </a:prstGeom>
        </p:spPr>
        <p:txBody>
          <a:bodyPr anchorCtr="0" anchor="t" bIns="91425" lIns="91425" rIns="91425" tIns="91425">
            <a:noAutofit/>
          </a:bodyPr>
          <a:lstStyle/>
          <a:p>
            <a:pPr lvl="0" rtl="0">
              <a:spcBef>
                <a:spcPts val="0"/>
              </a:spcBef>
              <a:buNone/>
            </a:pPr>
            <a:r>
              <a:rPr lang="en" sz="2400"/>
              <a:t>Clouds</a:t>
            </a:r>
          </a:p>
          <a:p>
            <a:pPr lvl="0" rtl="0">
              <a:spcBef>
                <a:spcPts val="0"/>
              </a:spcBef>
              <a:buNone/>
            </a:pPr>
            <a:r>
              <a:t/>
            </a:r>
            <a:endParaRPr sz="2400"/>
          </a:p>
        </p:txBody>
      </p:sp>
      <p:pic>
        <p:nvPicPr>
          <p:cNvPr id="332" name="Shape 332"/>
          <p:cNvPicPr preferRelativeResize="0"/>
          <p:nvPr/>
        </p:nvPicPr>
        <p:blipFill>
          <a:blip r:embed="rId5">
            <a:alphaModFix/>
          </a:blip>
          <a:stretch>
            <a:fillRect/>
          </a:stretch>
        </p:blipFill>
        <p:spPr>
          <a:xfrm>
            <a:off x="771900" y="3748225"/>
            <a:ext cx="1939477" cy="971250"/>
          </a:xfrm>
          <a:prstGeom prst="rect">
            <a:avLst/>
          </a:prstGeom>
          <a:noFill/>
          <a:ln>
            <a:noFill/>
          </a:ln>
        </p:spPr>
      </p:pic>
      <p:pic>
        <p:nvPicPr>
          <p:cNvPr id="333" name="Shape 333"/>
          <p:cNvPicPr preferRelativeResize="0"/>
          <p:nvPr/>
        </p:nvPicPr>
        <p:blipFill>
          <a:blip r:embed="rId6">
            <a:alphaModFix/>
          </a:blip>
          <a:stretch>
            <a:fillRect/>
          </a:stretch>
        </p:blipFill>
        <p:spPr>
          <a:xfrm>
            <a:off x="5646675" y="3748225"/>
            <a:ext cx="1792074" cy="1000224"/>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x="0" y="0"/>
          <a:ext cx="0" cy="0"/>
          <a:chOff x="0" y="0"/>
          <a:chExt cx="0" cy="0"/>
        </a:xfrm>
      </p:grpSpPr>
      <p:sp>
        <p:nvSpPr>
          <p:cNvPr id="338" name="Shape 338"/>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Common Techniques</a:t>
            </a:r>
          </a:p>
        </p:txBody>
      </p:sp>
      <p:sp>
        <p:nvSpPr>
          <p:cNvPr id="339" name="Shape 339"/>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sz="2400"/>
              <a:t>Meshes, Billboards, and Particles</a:t>
            </a:r>
          </a:p>
          <a:p>
            <a:pPr rtl="0">
              <a:spcBef>
                <a:spcPts val="0"/>
              </a:spcBef>
              <a:buNone/>
            </a:pPr>
            <a:r>
              <a:rPr lang="en" sz="2400"/>
              <a:t>Post Process</a:t>
            </a:r>
          </a:p>
          <a:p>
            <a:pPr rtl="0">
              <a:spcBef>
                <a:spcPts val="0"/>
              </a:spcBef>
              <a:buNone/>
            </a:pPr>
            <a:r>
              <a:rPr lang="en" sz="2400"/>
              <a:t>Analytical Solutions</a:t>
            </a:r>
          </a:p>
          <a:p>
            <a:pPr rtl="0">
              <a:spcBef>
                <a:spcPts val="0"/>
              </a:spcBef>
              <a:buNone/>
            </a:pPr>
            <a:r>
              <a:rPr lang="en" sz="2400"/>
              <a:t>Raymarching</a:t>
            </a:r>
          </a:p>
          <a:p>
            <a:pPr rtl="0">
              <a:spcBef>
                <a:spcPts val="0"/>
              </a:spcBef>
              <a:buNone/>
            </a:pPr>
            <a:r>
              <a:t/>
            </a:r>
            <a:endParaRPr sz="2400"/>
          </a:p>
          <a:p>
            <a:pPr>
              <a:spcBef>
                <a:spcPts val="0"/>
              </a:spcBef>
              <a:buNone/>
            </a:pPr>
            <a:r>
              <a:t/>
            </a:r>
            <a:endParaRPr sz="2400"/>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x="0" y="0"/>
          <a:ext cx="0" cy="0"/>
          <a:chOff x="0" y="0"/>
          <a:chExt cx="0" cy="0"/>
        </a:xfrm>
      </p:grpSpPr>
      <p:sp>
        <p:nvSpPr>
          <p:cNvPr id="344" name="Shape 344"/>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Meshes, Billboards, and Particles </a:t>
            </a:r>
          </a:p>
        </p:txBody>
      </p:sp>
      <p:sp>
        <p:nvSpPr>
          <p:cNvPr id="345" name="Shape 345"/>
          <p:cNvSpPr txBox="1"/>
          <p:nvPr>
            <p:ph idx="1" type="body"/>
          </p:nvPr>
        </p:nvSpPr>
        <p:spPr>
          <a:xfrm>
            <a:off x="457200" y="3404225"/>
            <a:ext cx="3060299" cy="857400"/>
          </a:xfrm>
          <a:prstGeom prst="rect">
            <a:avLst/>
          </a:prstGeom>
        </p:spPr>
        <p:txBody>
          <a:bodyPr anchorCtr="0" anchor="t" bIns="91425" lIns="91425" rIns="91425" tIns="91425">
            <a:noAutofit/>
          </a:bodyPr>
          <a:lstStyle/>
          <a:p>
            <a:pPr lvl="0" rtl="0">
              <a:spcBef>
                <a:spcPts val="0"/>
              </a:spcBef>
              <a:buClr>
                <a:srgbClr val="000000"/>
              </a:buClr>
              <a:buSzPct val="61111"/>
              <a:buNone/>
            </a:pPr>
            <a:r>
              <a:rPr lang="en" sz="1800"/>
              <a:t>Pros:</a:t>
            </a:r>
          </a:p>
          <a:p>
            <a:pPr indent="-342900" lvl="0" marL="457200" rtl="0">
              <a:spcBef>
                <a:spcPts val="0"/>
              </a:spcBef>
              <a:buClr>
                <a:schemeClr val="lt1"/>
              </a:buClr>
              <a:buSzPct val="100000"/>
              <a:buFont typeface="Arial"/>
              <a:buChar char="●"/>
            </a:pPr>
            <a:r>
              <a:rPr lang="en" sz="1800"/>
              <a:t>Simple</a:t>
            </a:r>
          </a:p>
          <a:p>
            <a:pPr lvl="0" rtl="0">
              <a:spcBef>
                <a:spcPts val="0"/>
              </a:spcBef>
              <a:buNone/>
            </a:pPr>
            <a:r>
              <a:t/>
            </a:r>
            <a:endParaRPr sz="1800"/>
          </a:p>
        </p:txBody>
      </p:sp>
      <p:sp>
        <p:nvSpPr>
          <p:cNvPr id="346" name="Shape 346"/>
          <p:cNvSpPr txBox="1"/>
          <p:nvPr>
            <p:ph idx="2" type="body"/>
          </p:nvPr>
        </p:nvSpPr>
        <p:spPr>
          <a:xfrm>
            <a:off x="4383100" y="3404225"/>
            <a:ext cx="3931800" cy="1426800"/>
          </a:xfrm>
          <a:prstGeom prst="rect">
            <a:avLst/>
          </a:prstGeom>
        </p:spPr>
        <p:txBody>
          <a:bodyPr anchorCtr="0" anchor="t" bIns="91425" lIns="91425" rIns="91425" tIns="91425">
            <a:noAutofit/>
          </a:bodyPr>
          <a:lstStyle/>
          <a:p>
            <a:pPr lvl="0" rtl="0">
              <a:spcBef>
                <a:spcPts val="0"/>
              </a:spcBef>
              <a:buNone/>
            </a:pPr>
            <a:r>
              <a:rPr lang="en" sz="1800"/>
              <a:t>Cons:</a:t>
            </a:r>
          </a:p>
          <a:p>
            <a:pPr indent="-342900" lvl="0" marL="457200" rtl="0">
              <a:spcBef>
                <a:spcPts val="0"/>
              </a:spcBef>
              <a:buClr>
                <a:schemeClr val="lt1"/>
              </a:buClr>
              <a:buSzPct val="100000"/>
              <a:buFont typeface="Arial"/>
              <a:buChar char="●"/>
            </a:pPr>
            <a:r>
              <a:rPr lang="en" sz="1800"/>
              <a:t>Need some art skills</a:t>
            </a:r>
          </a:p>
          <a:p>
            <a:pPr indent="-342900" lvl="0" marL="457200" rtl="0">
              <a:spcBef>
                <a:spcPts val="0"/>
              </a:spcBef>
              <a:buClr>
                <a:schemeClr val="lt1"/>
              </a:buClr>
              <a:buSzPct val="100000"/>
              <a:buFont typeface="Arial"/>
              <a:buChar char="●"/>
            </a:pPr>
            <a:r>
              <a:rPr lang="en" sz="1800"/>
              <a:t>Time consuming</a:t>
            </a:r>
          </a:p>
          <a:p>
            <a:pPr indent="-342900" lvl="0" marL="457200" rtl="0">
              <a:spcBef>
                <a:spcPts val="0"/>
              </a:spcBef>
              <a:buClr>
                <a:schemeClr val="lt1"/>
              </a:buClr>
              <a:buSzPct val="100000"/>
              <a:buFont typeface="Arial"/>
              <a:buChar char="●"/>
            </a:pPr>
            <a:r>
              <a:rPr lang="en" sz="1800"/>
              <a:t>Not Realistic</a:t>
            </a:r>
          </a:p>
        </p:txBody>
      </p:sp>
      <p:pic>
        <p:nvPicPr>
          <p:cNvPr id="347" name="Shape 347"/>
          <p:cNvPicPr preferRelativeResize="0"/>
          <p:nvPr/>
        </p:nvPicPr>
        <p:blipFill>
          <a:blip r:embed="rId3">
            <a:alphaModFix/>
          </a:blip>
          <a:stretch>
            <a:fillRect/>
          </a:stretch>
        </p:blipFill>
        <p:spPr>
          <a:xfrm>
            <a:off x="706300" y="1232125"/>
            <a:ext cx="1362724" cy="781524"/>
          </a:xfrm>
          <a:prstGeom prst="rect">
            <a:avLst/>
          </a:prstGeom>
          <a:noFill/>
          <a:ln>
            <a:noFill/>
          </a:ln>
        </p:spPr>
      </p:pic>
      <p:pic>
        <p:nvPicPr>
          <p:cNvPr id="348" name="Shape 348"/>
          <p:cNvPicPr preferRelativeResize="0"/>
          <p:nvPr/>
        </p:nvPicPr>
        <p:blipFill>
          <a:blip r:embed="rId4">
            <a:alphaModFix/>
          </a:blip>
          <a:stretch>
            <a:fillRect/>
          </a:stretch>
        </p:blipFill>
        <p:spPr>
          <a:xfrm>
            <a:off x="2708200" y="1261725"/>
            <a:ext cx="722325" cy="722325"/>
          </a:xfrm>
          <a:prstGeom prst="rect">
            <a:avLst/>
          </a:prstGeom>
          <a:noFill/>
          <a:ln>
            <a:noFill/>
          </a:ln>
        </p:spPr>
      </p:pic>
      <p:pic>
        <p:nvPicPr>
          <p:cNvPr id="349" name="Shape 349"/>
          <p:cNvPicPr preferRelativeResize="0"/>
          <p:nvPr/>
        </p:nvPicPr>
        <p:blipFill>
          <a:blip r:embed="rId5">
            <a:alphaModFix/>
          </a:blip>
          <a:stretch>
            <a:fillRect/>
          </a:stretch>
        </p:blipFill>
        <p:spPr>
          <a:xfrm>
            <a:off x="4069700" y="1063375"/>
            <a:ext cx="1583350" cy="1207299"/>
          </a:xfrm>
          <a:prstGeom prst="rect">
            <a:avLst/>
          </a:prstGeom>
          <a:noFill/>
          <a:ln>
            <a:noFill/>
          </a:ln>
        </p:spPr>
      </p:pic>
      <p:sp>
        <p:nvSpPr>
          <p:cNvPr id="350" name="Shape 350"/>
          <p:cNvSpPr/>
          <p:nvPr/>
        </p:nvSpPr>
        <p:spPr>
          <a:xfrm>
            <a:off x="2218675" y="1453300"/>
            <a:ext cx="264300" cy="264300"/>
          </a:xfrm>
          <a:prstGeom prst="mathPlus">
            <a:avLst>
              <a:gd fmla="val 23520" name="adj1"/>
            </a:avLst>
          </a:prstGeom>
          <a:solidFill>
            <a:schemeClr val="lt2"/>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351" name="Shape 351"/>
          <p:cNvSpPr/>
          <p:nvPr/>
        </p:nvSpPr>
        <p:spPr>
          <a:xfrm>
            <a:off x="3717525" y="1524937"/>
            <a:ext cx="255000" cy="195900"/>
          </a:xfrm>
          <a:prstGeom prst="mathEqual">
            <a:avLst>
              <a:gd fmla="val 23520" name="adj1"/>
              <a:gd fmla="val 11760" name="adj2"/>
            </a:avLst>
          </a:prstGeom>
          <a:solidFill>
            <a:schemeClr val="lt2"/>
          </a:solidFill>
          <a:ln cap="flat"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352" name="Shape 352"/>
          <p:cNvPicPr preferRelativeResize="0"/>
          <p:nvPr/>
        </p:nvPicPr>
        <p:blipFill>
          <a:blip r:embed="rId6">
            <a:alphaModFix/>
          </a:blip>
          <a:stretch>
            <a:fillRect/>
          </a:stretch>
        </p:blipFill>
        <p:spPr>
          <a:xfrm>
            <a:off x="6366150" y="2270675"/>
            <a:ext cx="1948750" cy="1150574"/>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6" name="Shape 356"/>
        <p:cNvGrpSpPr/>
        <p:nvPr/>
      </p:nvGrpSpPr>
      <p:grpSpPr>
        <a:xfrm>
          <a:off x="0" y="0"/>
          <a:ext cx="0" cy="0"/>
          <a:chOff x="0" y="0"/>
          <a:chExt cx="0" cy="0"/>
        </a:xfrm>
      </p:grpSpPr>
      <p:sp>
        <p:nvSpPr>
          <p:cNvPr id="357" name="Shape 357"/>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Post Process</a:t>
            </a:r>
          </a:p>
        </p:txBody>
      </p:sp>
      <p:sp>
        <p:nvSpPr>
          <p:cNvPr id="358" name="Shape 358"/>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sz="1800"/>
              <a:t>Used primarily for light shafts</a:t>
            </a:r>
          </a:p>
          <a:p>
            <a:pPr indent="-342900" lvl="0" marL="457200" rtl="0">
              <a:spcBef>
                <a:spcPts val="0"/>
              </a:spcBef>
              <a:buClr>
                <a:schemeClr val="lt1"/>
              </a:buClr>
              <a:buSzPct val="100000"/>
              <a:buFont typeface="Arial"/>
              <a:buChar char="●"/>
            </a:pPr>
            <a:r>
              <a:rPr lang="en" sz="1800"/>
              <a:t>Used in Unity 4 Pro / Unity 5 / UE4 </a:t>
            </a:r>
          </a:p>
          <a:p>
            <a:pPr rtl="0">
              <a:spcBef>
                <a:spcPts val="0"/>
              </a:spcBef>
              <a:buNone/>
            </a:pPr>
            <a:r>
              <a:t/>
            </a:r>
            <a:endParaRPr sz="2400"/>
          </a:p>
          <a:p>
            <a:pPr lvl="0">
              <a:spcBef>
                <a:spcPts val="0"/>
              </a:spcBef>
              <a:buNone/>
            </a:pPr>
            <a:r>
              <a:t/>
            </a:r>
            <a:endParaRPr sz="2400"/>
          </a:p>
        </p:txBody>
      </p:sp>
      <p:sp>
        <p:nvSpPr>
          <p:cNvPr id="359" name="Shape 359"/>
          <p:cNvSpPr txBox="1"/>
          <p:nvPr>
            <p:ph idx="2" type="body"/>
          </p:nvPr>
        </p:nvSpPr>
        <p:spPr>
          <a:xfrm>
            <a:off x="4387825" y="2526725"/>
            <a:ext cx="3931800" cy="2374799"/>
          </a:xfrm>
          <a:prstGeom prst="rect">
            <a:avLst/>
          </a:prstGeom>
        </p:spPr>
        <p:txBody>
          <a:bodyPr anchorCtr="0" anchor="t" bIns="91425" lIns="91425" rIns="91425" tIns="91425">
            <a:noAutofit/>
          </a:bodyPr>
          <a:lstStyle/>
          <a:p>
            <a:pPr lvl="0" rtl="0">
              <a:spcBef>
                <a:spcPts val="0"/>
              </a:spcBef>
              <a:buNone/>
            </a:pPr>
            <a:r>
              <a:rPr lang="en" sz="1800"/>
              <a:t>Cons:</a:t>
            </a:r>
          </a:p>
          <a:p>
            <a:pPr indent="-342900" lvl="0" marL="457200" rtl="0">
              <a:spcBef>
                <a:spcPts val="0"/>
              </a:spcBef>
              <a:buClr>
                <a:schemeClr val="lt1"/>
              </a:buClr>
              <a:buSzPct val="100000"/>
              <a:buFont typeface="Arial"/>
              <a:buChar char="●"/>
            </a:pPr>
            <a:r>
              <a:rPr lang="en" sz="1800"/>
              <a:t>Doesn’t stay when you move camera</a:t>
            </a:r>
          </a:p>
          <a:p>
            <a:pPr indent="-342900" lvl="0" marL="457200" rtl="0">
              <a:spcBef>
                <a:spcPts val="0"/>
              </a:spcBef>
              <a:buClr>
                <a:schemeClr val="lt1"/>
              </a:buClr>
              <a:buSzPct val="100000"/>
              <a:buFont typeface="Arial"/>
              <a:buChar char="●"/>
            </a:pPr>
            <a:r>
              <a:rPr lang="en" sz="1800"/>
              <a:t>Doesn’t look realistic</a:t>
            </a:r>
          </a:p>
          <a:p>
            <a:pPr indent="-342900" lvl="0" marL="457200" rtl="0">
              <a:spcBef>
                <a:spcPts val="0"/>
              </a:spcBef>
              <a:buClr>
                <a:schemeClr val="lt1"/>
              </a:buClr>
              <a:buSzPct val="100000"/>
              <a:buFont typeface="Arial"/>
              <a:buChar char="●"/>
            </a:pPr>
            <a:r>
              <a:rPr lang="en" sz="1800"/>
              <a:t>Doesn’t work well with near lights, fog, and transparency.</a:t>
            </a:r>
          </a:p>
        </p:txBody>
      </p:sp>
      <p:sp>
        <p:nvSpPr>
          <p:cNvPr id="360" name="Shape 360"/>
          <p:cNvSpPr txBox="1"/>
          <p:nvPr>
            <p:ph idx="3" type="body"/>
          </p:nvPr>
        </p:nvSpPr>
        <p:spPr>
          <a:xfrm>
            <a:off x="457200" y="2526725"/>
            <a:ext cx="3060299" cy="1881900"/>
          </a:xfrm>
          <a:prstGeom prst="rect">
            <a:avLst/>
          </a:prstGeom>
        </p:spPr>
        <p:txBody>
          <a:bodyPr anchorCtr="0" anchor="t" bIns="91425" lIns="91425" rIns="91425" tIns="91425">
            <a:noAutofit/>
          </a:bodyPr>
          <a:lstStyle/>
          <a:p>
            <a:pPr lvl="0" rtl="0">
              <a:spcBef>
                <a:spcPts val="0"/>
              </a:spcBef>
              <a:buClr>
                <a:srgbClr val="000000"/>
              </a:buClr>
              <a:buSzPct val="61111"/>
              <a:buNone/>
            </a:pPr>
            <a:r>
              <a:rPr lang="en" sz="1800"/>
              <a:t>Pros:</a:t>
            </a:r>
          </a:p>
          <a:p>
            <a:pPr indent="-342900" lvl="0" marL="457200" rtl="0">
              <a:spcBef>
                <a:spcPts val="0"/>
              </a:spcBef>
              <a:buClr>
                <a:schemeClr val="lt1"/>
              </a:buClr>
              <a:buSzPct val="100000"/>
              <a:buFont typeface="Arial"/>
              <a:buChar char="●"/>
            </a:pPr>
            <a:r>
              <a:rPr lang="en" sz="1800"/>
              <a:t>Efficient </a:t>
            </a:r>
          </a:p>
          <a:p>
            <a:pPr indent="-342900" lvl="0" marL="457200" rtl="0">
              <a:spcBef>
                <a:spcPts val="0"/>
              </a:spcBef>
              <a:buClr>
                <a:schemeClr val="lt1"/>
              </a:buClr>
              <a:buSzPct val="100000"/>
              <a:buFont typeface="Arial"/>
              <a:buChar char="●"/>
            </a:pPr>
            <a:r>
              <a:rPr lang="en" sz="1800"/>
              <a:t>Looks artistic</a:t>
            </a:r>
          </a:p>
          <a:p>
            <a:pPr indent="-342900" lvl="0" marL="457200" rtl="0">
              <a:spcBef>
                <a:spcPts val="0"/>
              </a:spcBef>
              <a:buClr>
                <a:schemeClr val="lt1"/>
              </a:buClr>
              <a:buSzPct val="100000"/>
              <a:buFont typeface="Arial"/>
              <a:buChar char="●"/>
            </a:pPr>
            <a:r>
              <a:rPr lang="en" sz="1800"/>
              <a:t>Good for static lights through trees. </a:t>
            </a:r>
          </a:p>
          <a:p>
            <a:pPr lvl="0" rtl="0">
              <a:spcBef>
                <a:spcPts val="0"/>
              </a:spcBef>
              <a:buNone/>
            </a:pPr>
            <a:r>
              <a:t/>
            </a:r>
            <a:endParaRPr sz="1800"/>
          </a:p>
        </p:txBody>
      </p:sp>
      <p:pic>
        <p:nvPicPr>
          <p:cNvPr id="361" name="Shape 361"/>
          <p:cNvPicPr preferRelativeResize="0"/>
          <p:nvPr/>
        </p:nvPicPr>
        <p:blipFill>
          <a:blip r:embed="rId3">
            <a:alphaModFix/>
          </a:blip>
          <a:stretch>
            <a:fillRect/>
          </a:stretch>
        </p:blipFill>
        <p:spPr>
          <a:xfrm>
            <a:off x="5826850" y="1063375"/>
            <a:ext cx="2417750" cy="1336125"/>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Pros</a:t>
            </a:r>
          </a:p>
        </p:txBody>
      </p:sp>
      <p:sp>
        <p:nvSpPr>
          <p:cNvPr id="55" name="Shape 55"/>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381000" lvl="0" marL="457200" rtl="0">
              <a:spcBef>
                <a:spcPts val="0"/>
              </a:spcBef>
              <a:buClr>
                <a:schemeClr val="lt1"/>
              </a:buClr>
              <a:buSzPct val="100000"/>
              <a:buFont typeface="Arial"/>
              <a:buChar char="●"/>
            </a:pPr>
            <a:r>
              <a:rPr lang="en" sz="2400"/>
              <a:t>Weather adds another level of realism allowing the player to feel more connected to the gameplay</a:t>
            </a:r>
          </a:p>
          <a:p>
            <a:pPr indent="-381000" lvl="0" marL="457200" rtl="0">
              <a:spcBef>
                <a:spcPts val="0"/>
              </a:spcBef>
              <a:buClr>
                <a:schemeClr val="lt1"/>
              </a:buClr>
              <a:buSzPct val="100000"/>
              <a:buFont typeface="Arial"/>
              <a:buChar char="●"/>
            </a:pPr>
            <a:r>
              <a:rPr lang="en" sz="2400"/>
              <a:t>Immersive gameplay</a:t>
            </a:r>
          </a:p>
          <a:p>
            <a:pPr indent="-381000" lvl="1" marL="914400" rtl="0">
              <a:spcBef>
                <a:spcPts val="600"/>
              </a:spcBef>
              <a:buClr>
                <a:schemeClr val="lt1"/>
              </a:buClr>
              <a:buSzPct val="133333"/>
              <a:buFont typeface="Courier New"/>
              <a:buChar char="o"/>
            </a:pPr>
            <a:r>
              <a:rPr lang="en" sz="1800"/>
              <a:t>Scenes appear more lively with a slight breeze blowing leaves, clouds gliding overhead and a morning mist</a:t>
            </a:r>
            <a:r>
              <a:rPr lang="en"/>
              <a:t>.</a:t>
            </a:r>
          </a:p>
          <a:p>
            <a:pPr indent="-381000" lvl="0" marL="457200" rtl="0">
              <a:spcBef>
                <a:spcPts val="0"/>
              </a:spcBef>
              <a:buClr>
                <a:schemeClr val="lt1"/>
              </a:buClr>
              <a:buSzPct val="100000"/>
              <a:buFont typeface="Arial"/>
              <a:buChar char="●"/>
            </a:pPr>
            <a:r>
              <a:rPr lang="en" sz="2400"/>
              <a:t>Emergent gameplay</a:t>
            </a:r>
          </a:p>
          <a:p>
            <a:pPr indent="-342900" lvl="1" marL="914400" rtl="0">
              <a:spcBef>
                <a:spcPts val="600"/>
              </a:spcBef>
              <a:buClr>
                <a:schemeClr val="lt1"/>
              </a:buClr>
              <a:buSzPct val="100000"/>
              <a:buFont typeface="Courier New"/>
              <a:buChar char="o"/>
            </a:pPr>
            <a:r>
              <a:rPr lang="en" sz="1800"/>
              <a:t>Dynamic weather may be used to help or hinder gameplayer</a:t>
            </a:r>
          </a:p>
          <a:p>
            <a:pPr indent="-342900" lvl="2" marL="1371600" rtl="0">
              <a:spcBef>
                <a:spcPts val="600"/>
              </a:spcBef>
              <a:buClr>
                <a:schemeClr val="lt1"/>
              </a:buClr>
              <a:buSzPct val="100000"/>
              <a:buFont typeface="Wingdings"/>
              <a:buChar char="§"/>
            </a:pPr>
            <a:r>
              <a:rPr lang="en" sz="1800"/>
              <a:t>Visibility, slipperiness, etc.</a:t>
            </a:r>
          </a:p>
          <a:p>
            <a:pPr lvl="0" rtl="0">
              <a:spcBef>
                <a:spcPts val="0"/>
              </a:spcBef>
              <a:buClr>
                <a:schemeClr val="dk1"/>
              </a:buClr>
              <a:buFont typeface="Arial"/>
              <a:buNone/>
            </a:pPr>
            <a:r>
              <a:t/>
            </a:r>
            <a:endParaRPr sz="2400"/>
          </a:p>
          <a:p>
            <a:pPr indent="0" lvl="0" marL="457200" rtl="0">
              <a:spcBef>
                <a:spcPts val="0"/>
              </a:spcBef>
              <a:buClr>
                <a:schemeClr val="dk1"/>
              </a:buClr>
              <a:buFont typeface="Arial"/>
              <a:buNone/>
            </a:pPr>
            <a:r>
              <a:t/>
            </a:r>
            <a:endParaRPr sz="2400"/>
          </a:p>
          <a:p>
            <a:pPr lvl="0" rtl="0">
              <a:spcBef>
                <a:spcPts val="0"/>
              </a:spcBef>
              <a:buClr>
                <a:schemeClr val="dk1"/>
              </a:buClr>
              <a:buFont typeface="Arial"/>
              <a:buNone/>
            </a:pPr>
            <a:r>
              <a:t/>
            </a:r>
            <a:endParaRPr sz="2400"/>
          </a:p>
          <a:p>
            <a:pPr>
              <a:spcBef>
                <a:spcPts val="0"/>
              </a:spcBef>
              <a:buNone/>
            </a:pPr>
            <a:r>
              <a:t/>
            </a:r>
            <a:endParaRPr sz="2400"/>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5" name="Shape 365"/>
        <p:cNvGrpSpPr/>
        <p:nvPr/>
      </p:nvGrpSpPr>
      <p:grpSpPr>
        <a:xfrm>
          <a:off x="0" y="0"/>
          <a:ext cx="0" cy="0"/>
          <a:chOff x="0" y="0"/>
          <a:chExt cx="0" cy="0"/>
        </a:xfrm>
      </p:grpSpPr>
      <p:sp>
        <p:nvSpPr>
          <p:cNvPr id="366" name="Shape 366"/>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Analytical Solutions</a:t>
            </a:r>
          </a:p>
        </p:txBody>
      </p:sp>
      <p:sp>
        <p:nvSpPr>
          <p:cNvPr id="367" name="Shape 367"/>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sz="1800"/>
              <a:t>Examples:</a:t>
            </a:r>
          </a:p>
          <a:p>
            <a:pPr indent="-342900" lvl="0" marL="457200" rtl="0">
              <a:spcBef>
                <a:spcPts val="0"/>
              </a:spcBef>
              <a:buClr>
                <a:schemeClr val="lt1"/>
              </a:buClr>
              <a:buSzPct val="100000"/>
              <a:buFont typeface="Arial"/>
              <a:buChar char="●"/>
            </a:pPr>
            <a:r>
              <a:rPr lang="en" sz="1800"/>
              <a:t>Linear Based Fog (old technique)</a:t>
            </a:r>
          </a:p>
          <a:p>
            <a:pPr indent="-342900" lvl="1" marL="1371600" rtl="0">
              <a:spcBef>
                <a:spcPts val="0"/>
              </a:spcBef>
              <a:buClr>
                <a:schemeClr val="lt1"/>
              </a:buClr>
              <a:buSzPct val="100000"/>
              <a:buFont typeface="Courier New"/>
              <a:buChar char="o"/>
            </a:pPr>
            <a:r>
              <a:rPr lang="en" sz="1800"/>
              <a:t>Unity 4 Free Version / Unity 5</a:t>
            </a:r>
          </a:p>
          <a:p>
            <a:pPr indent="-342900" lvl="0" marL="457200" rtl="0">
              <a:spcBef>
                <a:spcPts val="0"/>
              </a:spcBef>
              <a:buClr>
                <a:schemeClr val="lt1"/>
              </a:buClr>
              <a:buSzPct val="100000"/>
              <a:buFont typeface="Arial"/>
              <a:buChar char="●"/>
            </a:pPr>
            <a:r>
              <a:rPr lang="en" sz="1800"/>
              <a:t>Exponential Fog</a:t>
            </a:r>
          </a:p>
          <a:p>
            <a:pPr indent="-342900" lvl="1" marL="1371600" rtl="0">
              <a:spcBef>
                <a:spcPts val="0"/>
              </a:spcBef>
              <a:buClr>
                <a:schemeClr val="lt1"/>
              </a:buClr>
              <a:buSzPct val="100000"/>
              <a:buFont typeface="Courier New"/>
              <a:buChar char="o"/>
            </a:pPr>
            <a:r>
              <a:rPr lang="en" sz="1800"/>
              <a:t>Unity 4 Pro Version / Unity 5 (no light scattering)</a:t>
            </a:r>
          </a:p>
          <a:p>
            <a:pPr indent="-342900" lvl="1" marL="1371600" rtl="0">
              <a:spcBef>
                <a:spcPts val="0"/>
              </a:spcBef>
              <a:buClr>
                <a:schemeClr val="lt1"/>
              </a:buClr>
              <a:buSzPct val="100000"/>
              <a:buFont typeface="Courier New"/>
              <a:buChar char="o"/>
            </a:pPr>
            <a:r>
              <a:rPr lang="en" sz="1800"/>
              <a:t>UE4	 (includes light scattering)</a:t>
            </a:r>
          </a:p>
          <a:p>
            <a:pPr lvl="0" rtl="0">
              <a:spcBef>
                <a:spcPts val="0"/>
              </a:spcBef>
              <a:buNone/>
            </a:pPr>
            <a:r>
              <a:t/>
            </a:r>
            <a:endParaRPr sz="1800"/>
          </a:p>
        </p:txBody>
      </p:sp>
      <p:sp>
        <p:nvSpPr>
          <p:cNvPr id="368" name="Shape 368"/>
          <p:cNvSpPr txBox="1"/>
          <p:nvPr>
            <p:ph idx="2" type="body"/>
          </p:nvPr>
        </p:nvSpPr>
        <p:spPr>
          <a:xfrm>
            <a:off x="4126050" y="3163450"/>
            <a:ext cx="4373700" cy="1738200"/>
          </a:xfrm>
          <a:prstGeom prst="rect">
            <a:avLst/>
          </a:prstGeom>
        </p:spPr>
        <p:txBody>
          <a:bodyPr anchorCtr="0" anchor="t" bIns="91425" lIns="91425" rIns="91425" tIns="91425">
            <a:noAutofit/>
          </a:bodyPr>
          <a:lstStyle/>
          <a:p>
            <a:pPr lvl="0" rtl="0">
              <a:spcBef>
                <a:spcPts val="0"/>
              </a:spcBef>
              <a:buNone/>
            </a:pPr>
            <a:r>
              <a:rPr lang="en" sz="1800"/>
              <a:t>Cons:</a:t>
            </a:r>
          </a:p>
          <a:p>
            <a:pPr indent="-342900" lvl="0" marL="457200" rtl="0">
              <a:spcBef>
                <a:spcPts val="0"/>
              </a:spcBef>
              <a:buClr>
                <a:schemeClr val="lt1"/>
              </a:buClr>
              <a:buSzPct val="100000"/>
              <a:buFont typeface="Arial"/>
              <a:buChar char="●"/>
            </a:pPr>
            <a:r>
              <a:rPr lang="en" sz="1800"/>
              <a:t>Exponential Fog w/ scattering only works well with uniform light</a:t>
            </a:r>
          </a:p>
          <a:p>
            <a:pPr indent="-342900" lvl="0" marL="457200" rtl="0">
              <a:spcBef>
                <a:spcPts val="0"/>
              </a:spcBef>
              <a:buClr>
                <a:schemeClr val="lt1"/>
              </a:buClr>
              <a:buSzPct val="100000"/>
              <a:buFont typeface="Arial"/>
              <a:buChar char="●"/>
            </a:pPr>
            <a:r>
              <a:rPr lang="en" sz="1800"/>
              <a:t>Doesn’t look very realistic without scattering.</a:t>
            </a:r>
          </a:p>
          <a:p>
            <a:pPr lvl="0" rtl="0">
              <a:spcBef>
                <a:spcPts val="0"/>
              </a:spcBef>
              <a:buNone/>
            </a:pPr>
            <a:r>
              <a:t/>
            </a:r>
            <a:endParaRPr sz="1800"/>
          </a:p>
        </p:txBody>
      </p:sp>
      <p:sp>
        <p:nvSpPr>
          <p:cNvPr id="369" name="Shape 369"/>
          <p:cNvSpPr txBox="1"/>
          <p:nvPr>
            <p:ph idx="3" type="body"/>
          </p:nvPr>
        </p:nvSpPr>
        <p:spPr>
          <a:xfrm>
            <a:off x="457200" y="3163450"/>
            <a:ext cx="2689800" cy="1306800"/>
          </a:xfrm>
          <a:prstGeom prst="rect">
            <a:avLst/>
          </a:prstGeom>
        </p:spPr>
        <p:txBody>
          <a:bodyPr anchorCtr="0" anchor="t" bIns="91425" lIns="91425" rIns="91425" tIns="91425">
            <a:noAutofit/>
          </a:bodyPr>
          <a:lstStyle/>
          <a:p>
            <a:pPr lvl="0" rtl="0">
              <a:spcBef>
                <a:spcPts val="0"/>
              </a:spcBef>
              <a:buClr>
                <a:srgbClr val="000000"/>
              </a:buClr>
              <a:buSzPct val="61111"/>
              <a:buNone/>
            </a:pPr>
            <a:r>
              <a:rPr lang="en" sz="1800"/>
              <a:t>Pros:</a:t>
            </a:r>
          </a:p>
          <a:p>
            <a:pPr indent="-342900" lvl="0" marL="457200" rtl="0">
              <a:spcBef>
                <a:spcPts val="0"/>
              </a:spcBef>
              <a:buClr>
                <a:schemeClr val="lt1"/>
              </a:buClr>
              <a:buSzPct val="100000"/>
              <a:buFont typeface="Arial"/>
              <a:buChar char="●"/>
            </a:pPr>
            <a:r>
              <a:rPr lang="en" sz="1800"/>
              <a:t>Efficient</a:t>
            </a:r>
          </a:p>
          <a:p>
            <a:pPr indent="-342900" lvl="0" marL="457200" rtl="0">
              <a:spcBef>
                <a:spcPts val="0"/>
              </a:spcBef>
              <a:buClr>
                <a:schemeClr val="lt1"/>
              </a:buClr>
              <a:buSzPct val="100000"/>
              <a:buFont typeface="Arial"/>
              <a:buChar char="●"/>
            </a:pPr>
            <a:r>
              <a:rPr lang="en" sz="1800"/>
              <a:t>Looks Decent</a:t>
            </a:r>
          </a:p>
          <a:p>
            <a:pPr lvl="0" rtl="0">
              <a:spcBef>
                <a:spcPts val="0"/>
              </a:spcBef>
              <a:buNone/>
            </a:pPr>
            <a:r>
              <a:t/>
            </a:r>
            <a:endParaRPr sz="1800"/>
          </a:p>
        </p:txBody>
      </p:sp>
      <p:pic>
        <p:nvPicPr>
          <p:cNvPr id="370" name="Shape 370"/>
          <p:cNvPicPr preferRelativeResize="0"/>
          <p:nvPr/>
        </p:nvPicPr>
        <p:blipFill>
          <a:blip r:embed="rId3">
            <a:alphaModFix/>
          </a:blip>
          <a:stretch>
            <a:fillRect/>
          </a:stretch>
        </p:blipFill>
        <p:spPr>
          <a:xfrm>
            <a:off x="5229525" y="1200150"/>
            <a:ext cx="1724849" cy="1119349"/>
          </a:xfrm>
          <a:prstGeom prst="rect">
            <a:avLst/>
          </a:prstGeom>
          <a:noFill/>
          <a:ln>
            <a:noFill/>
          </a:ln>
        </p:spPr>
      </p:pic>
      <p:pic>
        <p:nvPicPr>
          <p:cNvPr id="371" name="Shape 371"/>
          <p:cNvPicPr preferRelativeResize="0"/>
          <p:nvPr/>
        </p:nvPicPr>
        <p:blipFill>
          <a:blip r:embed="rId4">
            <a:alphaModFix/>
          </a:blip>
          <a:stretch>
            <a:fillRect/>
          </a:stretch>
        </p:blipFill>
        <p:spPr>
          <a:xfrm>
            <a:off x="6954375" y="2473000"/>
            <a:ext cx="1592849" cy="971250"/>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5" name="Shape 375"/>
        <p:cNvGrpSpPr/>
        <p:nvPr/>
      </p:nvGrpSpPr>
      <p:grpSpPr>
        <a:xfrm>
          <a:off x="0" y="0"/>
          <a:ext cx="0" cy="0"/>
          <a:chOff x="0" y="0"/>
          <a:chExt cx="0" cy="0"/>
        </a:xfrm>
      </p:grpSpPr>
      <p:sp>
        <p:nvSpPr>
          <p:cNvPr id="376" name="Shape 376"/>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Preetham-Hoffman (2003)</a:t>
            </a:r>
          </a:p>
        </p:txBody>
      </p:sp>
      <p:sp>
        <p:nvSpPr>
          <p:cNvPr id="377" name="Shape 377"/>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sz="2400"/>
              <a:t>Outdoor real-time light scattering technique.</a:t>
            </a:r>
          </a:p>
          <a:p>
            <a:pPr rtl="0">
              <a:spcBef>
                <a:spcPts val="0"/>
              </a:spcBef>
              <a:buNone/>
            </a:pPr>
            <a:r>
              <a:rPr lang="en" sz="2400"/>
              <a:t>There are four parts:</a:t>
            </a:r>
          </a:p>
          <a:p>
            <a:pPr indent="-381000" lvl="0" marL="457200" rtl="0">
              <a:spcBef>
                <a:spcPts val="0"/>
              </a:spcBef>
              <a:buClr>
                <a:schemeClr val="lt1"/>
              </a:buClr>
              <a:buSzPct val="100000"/>
              <a:buFont typeface="Arial"/>
              <a:buAutoNum type="arabicPeriod"/>
            </a:pPr>
            <a:r>
              <a:rPr lang="en" sz="2400"/>
              <a:t>The Phase function</a:t>
            </a:r>
          </a:p>
          <a:p>
            <a:pPr indent="-381000" lvl="0" marL="457200" rtl="0">
              <a:spcBef>
                <a:spcPts val="0"/>
              </a:spcBef>
              <a:buClr>
                <a:schemeClr val="lt1"/>
              </a:buClr>
              <a:buSzPct val="100000"/>
              <a:buFont typeface="Arial"/>
              <a:buAutoNum type="arabicPeriod"/>
            </a:pPr>
            <a:r>
              <a:rPr lang="en" sz="2400"/>
              <a:t>The Out-Scattering</a:t>
            </a:r>
          </a:p>
          <a:p>
            <a:pPr indent="-381000" lvl="0" marL="457200" rtl="0">
              <a:spcBef>
                <a:spcPts val="0"/>
              </a:spcBef>
              <a:buClr>
                <a:schemeClr val="lt1"/>
              </a:buClr>
              <a:buSzPct val="100000"/>
              <a:buFont typeface="Arial"/>
              <a:buAutoNum type="arabicPeriod"/>
            </a:pPr>
            <a:r>
              <a:rPr lang="en" sz="2400"/>
              <a:t>The In-Scattering</a:t>
            </a:r>
          </a:p>
          <a:p>
            <a:pPr indent="-381000" lvl="0" marL="457200" rtl="0">
              <a:spcBef>
                <a:spcPts val="0"/>
              </a:spcBef>
              <a:buClr>
                <a:schemeClr val="lt1"/>
              </a:buClr>
              <a:buSzPct val="100000"/>
              <a:buFont typeface="Arial"/>
              <a:buAutoNum type="arabicPeriod"/>
            </a:pPr>
            <a:r>
              <a:rPr lang="en" sz="2400"/>
              <a:t>The Surface Scattering</a:t>
            </a:r>
          </a:p>
          <a:p>
            <a:pPr lvl="0" rtl="0">
              <a:spcBef>
                <a:spcPts val="0"/>
              </a:spcBef>
              <a:buNone/>
            </a:pPr>
            <a:r>
              <a:t/>
            </a:r>
            <a:endParaRPr sz="2400"/>
          </a:p>
        </p:txBody>
      </p:sp>
      <p:pic>
        <p:nvPicPr>
          <p:cNvPr id="378" name="Shape 378"/>
          <p:cNvPicPr preferRelativeResize="0"/>
          <p:nvPr/>
        </p:nvPicPr>
        <p:blipFill>
          <a:blip r:embed="rId3">
            <a:alphaModFix/>
          </a:blip>
          <a:stretch>
            <a:fillRect/>
          </a:stretch>
        </p:blipFill>
        <p:spPr>
          <a:xfrm>
            <a:off x="4427675" y="2251775"/>
            <a:ext cx="4213774" cy="986025"/>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2" name="Shape 382"/>
        <p:cNvGrpSpPr/>
        <p:nvPr/>
      </p:nvGrpSpPr>
      <p:grpSpPr>
        <a:xfrm>
          <a:off x="0" y="0"/>
          <a:ext cx="0" cy="0"/>
          <a:chOff x="0" y="0"/>
          <a:chExt cx="0" cy="0"/>
        </a:xfrm>
      </p:grpSpPr>
      <p:sp>
        <p:nvSpPr>
          <p:cNvPr id="383" name="Shape 383"/>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The Phase Function</a:t>
            </a:r>
          </a:p>
        </p:txBody>
      </p:sp>
      <p:sp>
        <p:nvSpPr>
          <p:cNvPr id="384" name="Shape 384"/>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sz="1800"/>
              <a:t>Rayleigh Scattering -&gt; Simulates the atmosphere and sun(g = 0)</a:t>
            </a:r>
          </a:p>
          <a:p>
            <a:pPr rtl="0">
              <a:spcBef>
                <a:spcPts val="0"/>
              </a:spcBef>
              <a:buNone/>
            </a:pPr>
            <a:r>
              <a:rPr lang="en" sz="1800"/>
              <a:t>Mie Scattering -&gt; Simulates haze, pollution, sun halo ( -0.75 &lt;= g &lt;= -0.999)</a:t>
            </a:r>
          </a:p>
          <a:p>
            <a:pPr rtl="0">
              <a:spcBef>
                <a:spcPts val="0"/>
              </a:spcBef>
              <a:buNone/>
            </a:pPr>
            <a:r>
              <a:t/>
            </a:r>
            <a:endParaRPr sz="1800"/>
          </a:p>
          <a:p>
            <a:pPr rtl="0">
              <a:spcBef>
                <a:spcPts val="0"/>
              </a:spcBef>
              <a:buNone/>
            </a:pPr>
            <a:r>
              <a:t/>
            </a:r>
            <a:endParaRPr sz="1800"/>
          </a:p>
          <a:p>
            <a:pPr rtl="0">
              <a:spcBef>
                <a:spcPts val="0"/>
              </a:spcBef>
              <a:buNone/>
            </a:pPr>
            <a:r>
              <a:t/>
            </a:r>
            <a:endParaRPr sz="1800"/>
          </a:p>
          <a:p>
            <a:pPr rtl="0">
              <a:spcBef>
                <a:spcPts val="0"/>
              </a:spcBef>
              <a:buNone/>
            </a:pPr>
            <a:r>
              <a:t/>
            </a:r>
            <a:endParaRPr sz="1800"/>
          </a:p>
          <a:p>
            <a:pPr>
              <a:spcBef>
                <a:spcPts val="0"/>
              </a:spcBef>
              <a:buNone/>
            </a:pPr>
            <a:r>
              <a:t/>
            </a:r>
            <a:endParaRPr sz="1800"/>
          </a:p>
        </p:txBody>
      </p:sp>
      <p:pic>
        <p:nvPicPr>
          <p:cNvPr id="385" name="Shape 385"/>
          <p:cNvPicPr preferRelativeResize="0"/>
          <p:nvPr/>
        </p:nvPicPr>
        <p:blipFill>
          <a:blip r:embed="rId3">
            <a:alphaModFix/>
          </a:blip>
          <a:stretch>
            <a:fillRect/>
          </a:stretch>
        </p:blipFill>
        <p:spPr>
          <a:xfrm>
            <a:off x="583700" y="2303900"/>
            <a:ext cx="3611700" cy="762000"/>
          </a:xfrm>
          <a:prstGeom prst="rect">
            <a:avLst/>
          </a:prstGeom>
          <a:noFill/>
          <a:ln>
            <a:noFill/>
          </a:ln>
        </p:spPr>
      </p:pic>
      <p:pic>
        <p:nvPicPr>
          <p:cNvPr id="386" name="Shape 386"/>
          <p:cNvPicPr preferRelativeResize="0"/>
          <p:nvPr/>
        </p:nvPicPr>
        <p:blipFill>
          <a:blip r:embed="rId4">
            <a:alphaModFix/>
          </a:blip>
          <a:stretch>
            <a:fillRect/>
          </a:stretch>
        </p:blipFill>
        <p:spPr>
          <a:xfrm>
            <a:off x="4343025" y="2303900"/>
            <a:ext cx="4194699" cy="1341575"/>
          </a:xfrm>
          <a:prstGeom prst="rect">
            <a:avLst/>
          </a:prstGeom>
          <a:noFill/>
          <a:ln>
            <a:noFill/>
          </a:ln>
        </p:spPr>
      </p:pic>
      <p:pic>
        <p:nvPicPr>
          <p:cNvPr id="387" name="Shape 387"/>
          <p:cNvPicPr preferRelativeResize="0"/>
          <p:nvPr/>
        </p:nvPicPr>
        <p:blipFill>
          <a:blip r:embed="rId5">
            <a:alphaModFix/>
          </a:blip>
          <a:stretch>
            <a:fillRect/>
          </a:stretch>
        </p:blipFill>
        <p:spPr>
          <a:xfrm>
            <a:off x="1345875" y="3971775"/>
            <a:ext cx="6780626" cy="365349"/>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1" name="Shape 391"/>
        <p:cNvGrpSpPr/>
        <p:nvPr/>
      </p:nvGrpSpPr>
      <p:grpSpPr>
        <a:xfrm>
          <a:off x="0" y="0"/>
          <a:ext cx="0" cy="0"/>
          <a:chOff x="0" y="0"/>
          <a:chExt cx="0" cy="0"/>
        </a:xfrm>
      </p:grpSpPr>
      <p:sp>
        <p:nvSpPr>
          <p:cNvPr id="392" name="Shape 392"/>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The Out Scattering function</a:t>
            </a:r>
          </a:p>
        </p:txBody>
      </p:sp>
      <p:sp>
        <p:nvSpPr>
          <p:cNvPr id="393" name="Shape 393"/>
          <p:cNvSpPr txBox="1"/>
          <p:nvPr>
            <p:ph idx="1" type="body"/>
          </p:nvPr>
        </p:nvSpPr>
        <p:spPr>
          <a:xfrm>
            <a:off x="608925" y="2460225"/>
            <a:ext cx="8229600" cy="1645500"/>
          </a:xfrm>
          <a:prstGeom prst="rect">
            <a:avLst/>
          </a:prstGeom>
        </p:spPr>
        <p:txBody>
          <a:bodyPr anchorCtr="0" anchor="t" bIns="91425" lIns="91425" rIns="91425" tIns="91425">
            <a:noAutofit/>
          </a:bodyPr>
          <a:lstStyle/>
          <a:p>
            <a:pPr rtl="0">
              <a:spcBef>
                <a:spcPts val="0"/>
              </a:spcBef>
              <a:buNone/>
            </a:pPr>
            <a:r>
              <a:rPr lang="en" sz="1800"/>
              <a:t>K(λ)  = Is the scattering coefficient for either Mie or Rayleigh</a:t>
            </a:r>
          </a:p>
          <a:p>
            <a:pPr rtl="0">
              <a:spcBef>
                <a:spcPts val="0"/>
              </a:spcBef>
              <a:buNone/>
            </a:pPr>
            <a:r>
              <a:rPr lang="en" sz="1800"/>
              <a:t>h = the height of the sample point compared to the inner radius of the atmosphere</a:t>
            </a:r>
          </a:p>
          <a:p>
            <a:pPr>
              <a:spcBef>
                <a:spcPts val="0"/>
              </a:spcBef>
              <a:buNone/>
            </a:pPr>
            <a:r>
              <a:rPr lang="en" sz="1800"/>
              <a:t>H</a:t>
            </a:r>
            <a:r>
              <a:rPr lang="en" sz="900"/>
              <a:t>0</a:t>
            </a:r>
            <a:r>
              <a:rPr lang="en" sz="1800"/>
              <a:t> = the scale between the two radii</a:t>
            </a:r>
          </a:p>
        </p:txBody>
      </p:sp>
      <p:pic>
        <p:nvPicPr>
          <p:cNvPr id="394" name="Shape 394"/>
          <p:cNvPicPr preferRelativeResize="0"/>
          <p:nvPr/>
        </p:nvPicPr>
        <p:blipFill>
          <a:blip r:embed="rId3">
            <a:alphaModFix/>
          </a:blip>
          <a:stretch>
            <a:fillRect/>
          </a:stretch>
        </p:blipFill>
        <p:spPr>
          <a:xfrm>
            <a:off x="2342475" y="1304450"/>
            <a:ext cx="4762500" cy="828675"/>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sp>
        <p:nvSpPr>
          <p:cNvPr id="399" name="Shape 399"/>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The In Scattering Equation</a:t>
            </a:r>
          </a:p>
        </p:txBody>
      </p:sp>
      <p:sp>
        <p:nvSpPr>
          <p:cNvPr id="400" name="Shape 400"/>
          <p:cNvSpPr txBox="1"/>
          <p:nvPr>
            <p:ph idx="1" type="body"/>
          </p:nvPr>
        </p:nvSpPr>
        <p:spPr>
          <a:xfrm>
            <a:off x="498225" y="2455525"/>
            <a:ext cx="7205700" cy="2110499"/>
          </a:xfrm>
          <a:prstGeom prst="rect">
            <a:avLst/>
          </a:prstGeom>
        </p:spPr>
        <p:txBody>
          <a:bodyPr anchorCtr="0" anchor="t" bIns="91425" lIns="91425" rIns="91425" tIns="91425">
            <a:noAutofit/>
          </a:bodyPr>
          <a:lstStyle/>
          <a:p>
            <a:pPr lvl="0" rtl="0">
              <a:spcBef>
                <a:spcPts val="0"/>
              </a:spcBef>
              <a:buClr>
                <a:schemeClr val="dk1"/>
              </a:buClr>
              <a:buSzPct val="61111"/>
              <a:buFont typeface="Arial"/>
              <a:buNone/>
            </a:pPr>
            <a:r>
              <a:rPr lang="en" sz="1800"/>
              <a:t>K(λ)  = Is the scattering coefficient for either Mie or Rayleigh</a:t>
            </a:r>
          </a:p>
          <a:p>
            <a:pPr lvl="0" rtl="0">
              <a:spcBef>
                <a:spcPts val="0"/>
              </a:spcBef>
              <a:buClr>
                <a:schemeClr val="dk1"/>
              </a:buClr>
              <a:buSzPct val="61111"/>
              <a:buFont typeface="Arial"/>
              <a:buNone/>
            </a:pPr>
            <a:r>
              <a:rPr lang="en" sz="1800"/>
              <a:t>h = the height of the sample point compared to the inner radius of the atmosphere</a:t>
            </a:r>
          </a:p>
          <a:p>
            <a:pPr lvl="0" rtl="0">
              <a:spcBef>
                <a:spcPts val="0"/>
              </a:spcBef>
              <a:buNone/>
            </a:pPr>
            <a:r>
              <a:rPr lang="en" sz="1800"/>
              <a:t>H</a:t>
            </a:r>
            <a:r>
              <a:rPr lang="en" sz="900"/>
              <a:t>0</a:t>
            </a:r>
            <a:r>
              <a:rPr lang="en" sz="1800"/>
              <a:t> = the scale between the two radii</a:t>
            </a:r>
          </a:p>
          <a:p>
            <a:pPr lvl="0" rtl="0">
              <a:spcBef>
                <a:spcPts val="0"/>
              </a:spcBef>
              <a:buNone/>
            </a:pPr>
            <a:r>
              <a:rPr lang="en" sz="1800"/>
              <a:t>-t(PP</a:t>
            </a:r>
            <a:r>
              <a:rPr lang="en" sz="900"/>
              <a:t>c</a:t>
            </a:r>
            <a:r>
              <a:rPr lang="en" sz="1800"/>
              <a:t>,λ) - t(PP</a:t>
            </a:r>
            <a:r>
              <a:rPr lang="en" sz="900"/>
              <a:t>d</a:t>
            </a:r>
            <a:r>
              <a:rPr lang="en" sz="1800"/>
              <a:t>,λ) is adding the two out scatterings together</a:t>
            </a:r>
          </a:p>
          <a:p>
            <a:pPr lvl="0" rtl="0">
              <a:spcBef>
                <a:spcPts val="0"/>
              </a:spcBef>
              <a:buClr>
                <a:schemeClr val="dk1"/>
              </a:buClr>
              <a:buSzPct val="61111"/>
              <a:buFont typeface="Arial"/>
              <a:buNone/>
            </a:pPr>
            <a:r>
              <a:rPr lang="en" sz="1800"/>
              <a:t>F(θ, g)  = the phase function</a:t>
            </a:r>
          </a:p>
          <a:p>
            <a:pPr lvl="0">
              <a:spcBef>
                <a:spcPts val="0"/>
              </a:spcBef>
              <a:buClr>
                <a:schemeClr val="dk1"/>
              </a:buClr>
              <a:buSzPct val="61111"/>
              <a:buFont typeface="Arial"/>
              <a:buNone/>
            </a:pPr>
            <a:r>
              <a:rPr lang="en" sz="1800"/>
              <a:t>I</a:t>
            </a:r>
            <a:r>
              <a:rPr lang="en" sz="900"/>
              <a:t>s</a:t>
            </a:r>
            <a:r>
              <a:rPr lang="en" sz="1800"/>
              <a:t>(λ) = the sun’s intensity</a:t>
            </a:r>
          </a:p>
        </p:txBody>
      </p:sp>
      <p:pic>
        <p:nvPicPr>
          <p:cNvPr id="401" name="Shape 401"/>
          <p:cNvPicPr preferRelativeResize="0"/>
          <p:nvPr/>
        </p:nvPicPr>
        <p:blipFill>
          <a:blip r:embed="rId3">
            <a:alphaModFix/>
          </a:blip>
          <a:stretch>
            <a:fillRect/>
          </a:stretch>
        </p:blipFill>
        <p:spPr>
          <a:xfrm>
            <a:off x="557425" y="1185475"/>
            <a:ext cx="3866249" cy="332499"/>
          </a:xfrm>
          <a:prstGeom prst="rect">
            <a:avLst/>
          </a:prstGeom>
          <a:noFill/>
          <a:ln>
            <a:noFill/>
          </a:ln>
        </p:spPr>
      </p:pic>
      <p:pic>
        <p:nvPicPr>
          <p:cNvPr id="402" name="Shape 402"/>
          <p:cNvPicPr preferRelativeResize="0"/>
          <p:nvPr/>
        </p:nvPicPr>
        <p:blipFill>
          <a:blip r:embed="rId4">
            <a:alphaModFix/>
          </a:blip>
          <a:stretch>
            <a:fillRect/>
          </a:stretch>
        </p:blipFill>
        <p:spPr>
          <a:xfrm>
            <a:off x="4658125" y="1156850"/>
            <a:ext cx="3866251" cy="1279092"/>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6" name="Shape 406"/>
        <p:cNvGrpSpPr/>
        <p:nvPr/>
      </p:nvGrpSpPr>
      <p:grpSpPr>
        <a:xfrm>
          <a:off x="0" y="0"/>
          <a:ext cx="0" cy="0"/>
          <a:chOff x="0" y="0"/>
          <a:chExt cx="0" cy="0"/>
        </a:xfrm>
      </p:grpSpPr>
      <p:sp>
        <p:nvSpPr>
          <p:cNvPr id="407" name="Shape 407"/>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The Surface Scattering Equation</a:t>
            </a:r>
          </a:p>
        </p:txBody>
      </p:sp>
      <p:sp>
        <p:nvSpPr>
          <p:cNvPr id="408" name="Shape 408"/>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i="1" lang="en" sz="1400">
                <a:latin typeface="Verdana"/>
                <a:ea typeface="Verdana"/>
                <a:cs typeface="Verdana"/>
                <a:sym typeface="Verdana"/>
              </a:rPr>
              <a:t>I'</a:t>
            </a:r>
            <a:r>
              <a:rPr baseline="-25000" i="1" lang="en" sz="1400">
                <a:latin typeface="Verdana"/>
                <a:ea typeface="Verdana"/>
                <a:cs typeface="Verdana"/>
                <a:sym typeface="Verdana"/>
              </a:rPr>
              <a:t>v</a:t>
            </a:r>
            <a:r>
              <a:rPr i="1" lang="en" sz="1400">
                <a:latin typeface="Verdana"/>
                <a:ea typeface="Verdana"/>
                <a:cs typeface="Verdana"/>
                <a:sym typeface="Verdana"/>
              </a:rPr>
              <a:t> </a:t>
            </a:r>
            <a:r>
              <a:rPr lang="en" sz="1400">
                <a:latin typeface="Verdana"/>
                <a:ea typeface="Verdana"/>
                <a:cs typeface="Verdana"/>
                <a:sym typeface="Verdana"/>
              </a:rPr>
              <a:t>(l) = </a:t>
            </a:r>
            <a:r>
              <a:rPr i="1" lang="en" sz="1400">
                <a:latin typeface="Verdana"/>
                <a:ea typeface="Verdana"/>
                <a:cs typeface="Verdana"/>
                <a:sym typeface="Verdana"/>
              </a:rPr>
              <a:t>I</a:t>
            </a:r>
            <a:r>
              <a:rPr baseline="-25000" i="1" lang="en" sz="1400">
                <a:latin typeface="Verdana"/>
                <a:ea typeface="Verdana"/>
                <a:cs typeface="Verdana"/>
                <a:sym typeface="Verdana"/>
              </a:rPr>
              <a:t>v</a:t>
            </a:r>
            <a:r>
              <a:rPr i="1" lang="en" sz="1400">
                <a:latin typeface="Verdana"/>
                <a:ea typeface="Verdana"/>
                <a:cs typeface="Verdana"/>
                <a:sym typeface="Verdana"/>
              </a:rPr>
              <a:t> </a:t>
            </a:r>
            <a:r>
              <a:rPr lang="en" sz="1400">
                <a:latin typeface="Verdana"/>
                <a:ea typeface="Verdana"/>
                <a:cs typeface="Verdana"/>
                <a:sym typeface="Verdana"/>
              </a:rPr>
              <a:t>(l) + </a:t>
            </a:r>
            <a:r>
              <a:rPr i="1" lang="en" sz="1400">
                <a:latin typeface="Verdana"/>
                <a:ea typeface="Verdana"/>
                <a:cs typeface="Verdana"/>
                <a:sym typeface="Verdana"/>
              </a:rPr>
              <a:t>I</a:t>
            </a:r>
            <a:r>
              <a:rPr lang="en" sz="1400">
                <a:latin typeface="Verdana"/>
                <a:ea typeface="Verdana"/>
                <a:cs typeface="Verdana"/>
                <a:sym typeface="Verdana"/>
              </a:rPr>
              <a:t> </a:t>
            </a:r>
            <a:r>
              <a:rPr baseline="-25000" lang="en" sz="1400">
                <a:latin typeface="Verdana"/>
                <a:ea typeface="Verdana"/>
                <a:cs typeface="Verdana"/>
                <a:sym typeface="Verdana"/>
              </a:rPr>
              <a:t>e</a:t>
            </a:r>
            <a:r>
              <a:rPr lang="en" sz="1400">
                <a:latin typeface="Verdana"/>
                <a:ea typeface="Verdana"/>
                <a:cs typeface="Verdana"/>
                <a:sym typeface="Verdana"/>
              </a:rPr>
              <a:t>(l) x exp (–t (</a:t>
            </a:r>
            <a:r>
              <a:rPr i="1" lang="en" sz="1400">
                <a:latin typeface="Verdana"/>
                <a:ea typeface="Verdana"/>
                <a:cs typeface="Verdana"/>
                <a:sym typeface="Verdana"/>
              </a:rPr>
              <a:t>P</a:t>
            </a:r>
            <a:r>
              <a:rPr baseline="-25000" i="1" lang="en" sz="1400">
                <a:latin typeface="Verdana"/>
                <a:ea typeface="Verdana"/>
                <a:cs typeface="Verdana"/>
                <a:sym typeface="Verdana"/>
              </a:rPr>
              <a:t>a</a:t>
            </a:r>
            <a:r>
              <a:rPr i="1" lang="en" sz="1400">
                <a:latin typeface="Verdana"/>
                <a:ea typeface="Verdana"/>
                <a:cs typeface="Verdana"/>
                <a:sym typeface="Verdana"/>
              </a:rPr>
              <a:t> P</a:t>
            </a:r>
            <a:r>
              <a:rPr baseline="-25000" i="1" lang="en" sz="1400">
                <a:latin typeface="Verdana"/>
                <a:ea typeface="Verdana"/>
                <a:cs typeface="Verdana"/>
                <a:sym typeface="Verdana"/>
              </a:rPr>
              <a:t>b</a:t>
            </a:r>
            <a:r>
              <a:rPr i="1" lang="en" sz="1400">
                <a:latin typeface="Verdana"/>
                <a:ea typeface="Verdana"/>
                <a:cs typeface="Verdana"/>
                <a:sym typeface="Verdana"/>
              </a:rPr>
              <a:t> </a:t>
            </a:r>
            <a:r>
              <a:rPr lang="en" sz="1400">
                <a:latin typeface="Verdana"/>
                <a:ea typeface="Verdana"/>
                <a:cs typeface="Verdana"/>
                <a:sym typeface="Verdana"/>
              </a:rPr>
              <a:t>, l))</a:t>
            </a:r>
          </a:p>
          <a:p>
            <a:pPr rtl="0">
              <a:spcBef>
                <a:spcPts val="0"/>
              </a:spcBef>
              <a:buNone/>
            </a:pPr>
            <a:r>
              <a:t/>
            </a:r>
            <a:endParaRPr sz="800">
              <a:solidFill>
                <a:srgbClr val="000000"/>
              </a:solidFill>
              <a:latin typeface="Verdana"/>
              <a:ea typeface="Verdana"/>
              <a:cs typeface="Verdana"/>
              <a:sym typeface="Verdana"/>
            </a:endParaRPr>
          </a:p>
          <a:p>
            <a:pPr rtl="0">
              <a:spcBef>
                <a:spcPts val="0"/>
              </a:spcBef>
              <a:buNone/>
            </a:pPr>
            <a:r>
              <a:t/>
            </a:r>
            <a:endParaRPr sz="1800"/>
          </a:p>
          <a:p>
            <a:pPr rtl="0">
              <a:spcBef>
                <a:spcPts val="0"/>
              </a:spcBef>
              <a:buNone/>
            </a:pPr>
            <a:r>
              <a:rPr i="1" lang="en" sz="1400">
                <a:latin typeface="Verdana"/>
                <a:ea typeface="Verdana"/>
                <a:cs typeface="Verdana"/>
                <a:sym typeface="Verdana"/>
              </a:rPr>
              <a:t>I</a:t>
            </a:r>
            <a:r>
              <a:rPr baseline="-25000" i="1" lang="en" sz="1400">
                <a:latin typeface="Verdana"/>
                <a:ea typeface="Verdana"/>
                <a:cs typeface="Verdana"/>
                <a:sym typeface="Verdana"/>
              </a:rPr>
              <a:t>v</a:t>
            </a:r>
            <a:r>
              <a:rPr i="1" lang="en" sz="1400">
                <a:latin typeface="Verdana"/>
                <a:ea typeface="Verdana"/>
                <a:cs typeface="Verdana"/>
                <a:sym typeface="Verdana"/>
              </a:rPr>
              <a:t> </a:t>
            </a:r>
            <a:r>
              <a:rPr lang="en" sz="1400">
                <a:latin typeface="Verdana"/>
                <a:ea typeface="Verdana"/>
                <a:cs typeface="Verdana"/>
                <a:sym typeface="Verdana"/>
              </a:rPr>
              <a:t>(l)  = In-Scattering for sky </a:t>
            </a:r>
          </a:p>
          <a:p>
            <a:pPr rtl="0">
              <a:spcBef>
                <a:spcPts val="0"/>
              </a:spcBef>
              <a:buNone/>
            </a:pPr>
            <a:r>
              <a:rPr i="1" lang="en" sz="1400">
                <a:latin typeface="Verdana"/>
                <a:ea typeface="Verdana"/>
                <a:cs typeface="Verdana"/>
                <a:sym typeface="Verdana"/>
              </a:rPr>
              <a:t>I</a:t>
            </a:r>
            <a:r>
              <a:rPr lang="en" sz="1400">
                <a:latin typeface="Verdana"/>
                <a:ea typeface="Verdana"/>
                <a:cs typeface="Verdana"/>
                <a:sym typeface="Verdana"/>
              </a:rPr>
              <a:t> </a:t>
            </a:r>
            <a:r>
              <a:rPr baseline="-25000" lang="en" sz="1400">
                <a:latin typeface="Verdana"/>
                <a:ea typeface="Verdana"/>
                <a:cs typeface="Verdana"/>
                <a:sym typeface="Verdana"/>
              </a:rPr>
              <a:t>e</a:t>
            </a:r>
            <a:r>
              <a:rPr lang="en" sz="1400">
                <a:latin typeface="Verdana"/>
                <a:ea typeface="Verdana"/>
                <a:cs typeface="Verdana"/>
                <a:sym typeface="Verdana"/>
              </a:rPr>
              <a:t>(l) = In-Scattering for sun</a:t>
            </a:r>
          </a:p>
          <a:p>
            <a:pPr rtl="0">
              <a:spcBef>
                <a:spcPts val="0"/>
              </a:spcBef>
              <a:buNone/>
            </a:pPr>
            <a:r>
              <a:rPr lang="en" sz="1400">
                <a:latin typeface="Verdana"/>
                <a:ea typeface="Verdana"/>
                <a:cs typeface="Verdana"/>
                <a:sym typeface="Verdana"/>
              </a:rPr>
              <a:t>exp (–t (</a:t>
            </a:r>
            <a:r>
              <a:rPr i="1" lang="en" sz="1400">
                <a:latin typeface="Verdana"/>
                <a:ea typeface="Verdana"/>
                <a:cs typeface="Verdana"/>
                <a:sym typeface="Verdana"/>
              </a:rPr>
              <a:t>P</a:t>
            </a:r>
            <a:r>
              <a:rPr baseline="-25000" i="1" lang="en" sz="1400">
                <a:latin typeface="Verdana"/>
                <a:ea typeface="Verdana"/>
                <a:cs typeface="Verdana"/>
                <a:sym typeface="Verdana"/>
              </a:rPr>
              <a:t>a</a:t>
            </a:r>
            <a:r>
              <a:rPr i="1" lang="en" sz="1400">
                <a:latin typeface="Verdana"/>
                <a:ea typeface="Verdana"/>
                <a:cs typeface="Verdana"/>
                <a:sym typeface="Verdana"/>
              </a:rPr>
              <a:t> P</a:t>
            </a:r>
            <a:r>
              <a:rPr baseline="-25000" i="1" lang="en" sz="1400">
                <a:latin typeface="Verdana"/>
                <a:ea typeface="Verdana"/>
                <a:cs typeface="Verdana"/>
                <a:sym typeface="Verdana"/>
              </a:rPr>
              <a:t>b</a:t>
            </a:r>
            <a:r>
              <a:rPr i="1" lang="en" sz="1400">
                <a:latin typeface="Verdana"/>
                <a:ea typeface="Verdana"/>
                <a:cs typeface="Verdana"/>
                <a:sym typeface="Verdana"/>
              </a:rPr>
              <a:t> </a:t>
            </a:r>
            <a:r>
              <a:rPr lang="en" sz="1400">
                <a:latin typeface="Verdana"/>
                <a:ea typeface="Verdana"/>
                <a:cs typeface="Verdana"/>
                <a:sym typeface="Verdana"/>
              </a:rPr>
              <a:t>, l)) = Out-Scattering from Sun/Earth due to reflection</a:t>
            </a:r>
          </a:p>
          <a:p>
            <a:pPr rtl="0">
              <a:spcBef>
                <a:spcPts val="0"/>
              </a:spcBef>
              <a:buNone/>
            </a:pPr>
            <a:r>
              <a:t/>
            </a:r>
            <a:endParaRPr sz="1400">
              <a:latin typeface="Verdana"/>
              <a:ea typeface="Verdana"/>
              <a:cs typeface="Verdana"/>
              <a:sym typeface="Verdana"/>
            </a:endParaRPr>
          </a:p>
          <a:p>
            <a:pPr rtl="0">
              <a:spcBef>
                <a:spcPts val="0"/>
              </a:spcBef>
              <a:buNone/>
            </a:pPr>
            <a:r>
              <a:t/>
            </a:r>
            <a:endParaRPr sz="1400">
              <a:latin typeface="Verdana"/>
              <a:ea typeface="Verdana"/>
              <a:cs typeface="Verdana"/>
              <a:sym typeface="Verdana"/>
            </a:endParaRPr>
          </a:p>
          <a:p>
            <a:pPr>
              <a:spcBef>
                <a:spcPts val="0"/>
              </a:spcBef>
              <a:buNone/>
            </a:pPr>
            <a:r>
              <a:t/>
            </a:r>
            <a:endParaRPr sz="1400">
              <a:latin typeface="Verdana"/>
              <a:ea typeface="Verdana"/>
              <a:cs typeface="Verdana"/>
              <a:sym typeface="Verdana"/>
            </a:endParaRPr>
          </a:p>
        </p:txBody>
      </p:sp>
      <p:pic>
        <p:nvPicPr>
          <p:cNvPr id="409" name="Shape 409"/>
          <p:cNvPicPr preferRelativeResize="0"/>
          <p:nvPr/>
        </p:nvPicPr>
        <p:blipFill>
          <a:blip r:embed="rId3">
            <a:alphaModFix/>
          </a:blip>
          <a:stretch>
            <a:fillRect/>
          </a:stretch>
        </p:blipFill>
        <p:spPr>
          <a:xfrm>
            <a:off x="457200" y="3463225"/>
            <a:ext cx="7729125" cy="252599"/>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3" name="Shape 413"/>
        <p:cNvGrpSpPr/>
        <p:nvPr/>
      </p:nvGrpSpPr>
      <p:grpSpPr>
        <a:xfrm>
          <a:off x="0" y="0"/>
          <a:ext cx="0" cy="0"/>
          <a:chOff x="0" y="0"/>
          <a:chExt cx="0" cy="0"/>
        </a:xfrm>
      </p:grpSpPr>
      <p:sp>
        <p:nvSpPr>
          <p:cNvPr id="414" name="Shape 414"/>
          <p:cNvSpPr txBox="1"/>
          <p:nvPr>
            <p:ph idx="1" type="body"/>
          </p:nvPr>
        </p:nvSpPr>
        <p:spPr>
          <a:xfrm>
            <a:off x="3949650" y="2178750"/>
            <a:ext cx="1244700" cy="785999"/>
          </a:xfrm>
          <a:prstGeom prst="rect">
            <a:avLst/>
          </a:prstGeom>
        </p:spPr>
        <p:txBody>
          <a:bodyPr anchorCtr="0" anchor="t" bIns="91425" lIns="91425" rIns="91425" tIns="91425">
            <a:noAutofit/>
          </a:bodyPr>
          <a:lstStyle/>
          <a:p>
            <a:pPr>
              <a:spcBef>
                <a:spcPts val="0"/>
              </a:spcBef>
              <a:buNone/>
            </a:pPr>
            <a:r>
              <a:rPr lang="en"/>
              <a:t>Demo</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8" name="Shape 418"/>
        <p:cNvGrpSpPr/>
        <p:nvPr/>
      </p:nvGrpSpPr>
      <p:grpSpPr>
        <a:xfrm>
          <a:off x="0" y="0"/>
          <a:ext cx="0" cy="0"/>
          <a:chOff x="0" y="0"/>
          <a:chExt cx="0" cy="0"/>
        </a:xfrm>
      </p:grpSpPr>
      <p:sp>
        <p:nvSpPr>
          <p:cNvPr id="419" name="Shape 419"/>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Hosek-Wilkie (2012)</a:t>
            </a:r>
          </a:p>
        </p:txBody>
      </p:sp>
      <p:sp>
        <p:nvSpPr>
          <p:cNvPr id="420" name="Shape 420">
            <a:hlinkClick r:id="rId4"/>
          </p:cNvPr>
          <p:cNvSpPr/>
          <p:nvPr/>
        </p:nvSpPr>
        <p:spPr>
          <a:xfrm>
            <a:off x="3309450" y="1063375"/>
            <a:ext cx="5076599" cy="3799899"/>
          </a:xfrm>
          <a:prstGeom prst="rect">
            <a:avLst/>
          </a:prstGeom>
          <a:blipFill>
            <a:blip r:embed="rId5">
              <a:alphaModFix/>
            </a:blip>
            <a:stretch>
              <a:fillRect/>
            </a:stretch>
          </a:blipFill>
          <a:ln>
            <a:noFill/>
          </a:ln>
        </p:spPr>
      </p:sp>
      <p:sp>
        <p:nvSpPr>
          <p:cNvPr id="421" name="Shape 421"/>
          <p:cNvSpPr txBox="1"/>
          <p:nvPr/>
        </p:nvSpPr>
        <p:spPr>
          <a:xfrm>
            <a:off x="568875" y="1346325"/>
            <a:ext cx="2502899" cy="1441199"/>
          </a:xfrm>
          <a:prstGeom prst="rect">
            <a:avLst/>
          </a:prstGeom>
          <a:noFill/>
          <a:ln>
            <a:noFill/>
          </a:ln>
        </p:spPr>
        <p:txBody>
          <a:bodyPr anchorCtr="0" anchor="t" bIns="91425" lIns="91425" rIns="91425" tIns="91425">
            <a:noAutofit/>
          </a:bodyPr>
          <a:lstStyle/>
          <a:p>
            <a:pPr>
              <a:spcBef>
                <a:spcPts val="0"/>
              </a:spcBef>
              <a:buNone/>
            </a:pPr>
            <a:r>
              <a:rPr lang="en" sz="1800">
                <a:solidFill>
                  <a:srgbClr val="FFFFFF"/>
                </a:solidFill>
              </a:rPr>
              <a:t>Improved the Preetham-Hoffman model to look more realistic</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sp>
        <p:nvSpPr>
          <p:cNvPr id="426" name="Shape 426"/>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Ray Marching</a:t>
            </a:r>
          </a:p>
        </p:txBody>
      </p:sp>
      <p:sp>
        <p:nvSpPr>
          <p:cNvPr id="427" name="Shape 427"/>
          <p:cNvSpPr txBox="1"/>
          <p:nvPr>
            <p:ph idx="1" type="body"/>
          </p:nvPr>
        </p:nvSpPr>
        <p:spPr>
          <a:xfrm>
            <a:off x="457200" y="1200150"/>
            <a:ext cx="8229600" cy="3725699"/>
          </a:xfrm>
          <a:prstGeom prst="rect">
            <a:avLst/>
          </a:prstGeom>
        </p:spPr>
        <p:txBody>
          <a:bodyPr anchorCtr="0" anchor="t" bIns="91425" lIns="91425" rIns="91425" tIns="91425">
            <a:noAutofit/>
          </a:bodyPr>
          <a:lstStyle/>
          <a:p>
            <a:pPr rtl="0">
              <a:spcBef>
                <a:spcPts val="0"/>
              </a:spcBef>
              <a:buNone/>
            </a:pPr>
            <a:r>
              <a:rPr lang="en" sz="1800"/>
              <a:t>The process is as follows:</a:t>
            </a:r>
          </a:p>
          <a:p>
            <a:pPr indent="-342900" lvl="0" marL="457200" rtl="0">
              <a:spcBef>
                <a:spcPts val="0"/>
              </a:spcBef>
              <a:buClr>
                <a:schemeClr val="lt1"/>
              </a:buClr>
              <a:buSzPct val="100000"/>
              <a:buFont typeface="Arial"/>
              <a:buAutoNum type="arabicPeriod"/>
            </a:pPr>
            <a:r>
              <a:rPr lang="en" sz="1800"/>
              <a:t>Cast a ray from your camera towards the object.</a:t>
            </a:r>
          </a:p>
          <a:p>
            <a:pPr indent="-342900" lvl="0" marL="457200" rtl="0">
              <a:spcBef>
                <a:spcPts val="0"/>
              </a:spcBef>
              <a:buClr>
                <a:schemeClr val="lt1"/>
              </a:buClr>
              <a:buSzPct val="100000"/>
              <a:buFont typeface="Arial"/>
              <a:buAutoNum type="arabicPeriod"/>
            </a:pPr>
            <a:r>
              <a:rPr lang="en" sz="1800"/>
              <a:t>Sample the points along the ray.</a:t>
            </a:r>
          </a:p>
          <a:p>
            <a:pPr indent="-342900" lvl="0" marL="457200" rtl="0">
              <a:spcBef>
                <a:spcPts val="0"/>
              </a:spcBef>
              <a:buClr>
                <a:schemeClr val="lt1"/>
              </a:buClr>
              <a:buSzPct val="100000"/>
              <a:buFont typeface="Arial"/>
              <a:buAutoNum type="arabicPeriod"/>
            </a:pPr>
            <a:r>
              <a:rPr lang="en" sz="1800"/>
              <a:t>For each point calculate the shading and add it to the density of the pixel.</a:t>
            </a:r>
          </a:p>
          <a:p>
            <a:pPr indent="-342900" lvl="0" marL="457200">
              <a:spcBef>
                <a:spcPts val="0"/>
              </a:spcBef>
              <a:buClr>
                <a:schemeClr val="lt1"/>
              </a:buClr>
              <a:buSzPct val="100000"/>
              <a:buFont typeface="Arial"/>
              <a:buAutoNum type="arabicPeriod"/>
            </a:pPr>
            <a:r>
              <a:rPr lang="en" sz="1800"/>
              <a:t>Project the pixel with the color density on the screen.</a:t>
            </a:r>
          </a:p>
        </p:txBody>
      </p:sp>
      <p:pic>
        <p:nvPicPr>
          <p:cNvPr id="428" name="Shape 428"/>
          <p:cNvPicPr preferRelativeResize="0"/>
          <p:nvPr/>
        </p:nvPicPr>
        <p:blipFill>
          <a:blip r:embed="rId3">
            <a:alphaModFix/>
          </a:blip>
          <a:stretch>
            <a:fillRect/>
          </a:stretch>
        </p:blipFill>
        <p:spPr>
          <a:xfrm>
            <a:off x="2510012" y="2984550"/>
            <a:ext cx="4123975" cy="1391675"/>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2" name="Shape 432"/>
        <p:cNvGrpSpPr/>
        <p:nvPr/>
      </p:nvGrpSpPr>
      <p:grpSpPr>
        <a:xfrm>
          <a:off x="0" y="0"/>
          <a:ext cx="0" cy="0"/>
          <a:chOff x="0" y="0"/>
          <a:chExt cx="0" cy="0"/>
        </a:xfrm>
      </p:grpSpPr>
      <p:sp>
        <p:nvSpPr>
          <p:cNvPr id="433" name="Shape 433"/>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Ray Marching</a:t>
            </a:r>
          </a:p>
        </p:txBody>
      </p:sp>
      <p:sp>
        <p:nvSpPr>
          <p:cNvPr id="434" name="Shape 434"/>
          <p:cNvSpPr txBox="1"/>
          <p:nvPr>
            <p:ph idx="1" type="body"/>
          </p:nvPr>
        </p:nvSpPr>
        <p:spPr>
          <a:xfrm>
            <a:off x="457200" y="1200150"/>
            <a:ext cx="8229600" cy="3725699"/>
          </a:xfrm>
          <a:prstGeom prst="rect">
            <a:avLst/>
          </a:prstGeom>
        </p:spPr>
        <p:txBody>
          <a:bodyPr anchorCtr="0" anchor="t" bIns="91425" lIns="91425" rIns="91425" tIns="91425">
            <a:noAutofit/>
          </a:bodyPr>
          <a:lstStyle/>
          <a:p>
            <a:pPr lvl="0" rtl="0">
              <a:spcBef>
                <a:spcPts val="0"/>
              </a:spcBef>
              <a:buNone/>
            </a:pPr>
            <a:r>
              <a:rPr lang="en" sz="1800"/>
              <a:t>Ray Marching is the most current technique and has been used in games like Assassin's Creed IV and Lords of the Fallen.</a:t>
            </a:r>
          </a:p>
        </p:txBody>
      </p:sp>
      <p:sp>
        <p:nvSpPr>
          <p:cNvPr id="435" name="Shape 435"/>
          <p:cNvSpPr txBox="1"/>
          <p:nvPr>
            <p:ph idx="2" type="body"/>
          </p:nvPr>
        </p:nvSpPr>
        <p:spPr>
          <a:xfrm>
            <a:off x="457200" y="3404225"/>
            <a:ext cx="3557999" cy="1677599"/>
          </a:xfrm>
          <a:prstGeom prst="rect">
            <a:avLst/>
          </a:prstGeom>
        </p:spPr>
        <p:txBody>
          <a:bodyPr anchorCtr="0" anchor="t" bIns="91425" lIns="91425" rIns="91425" tIns="91425">
            <a:noAutofit/>
          </a:bodyPr>
          <a:lstStyle/>
          <a:p>
            <a:pPr lvl="0" rtl="0">
              <a:spcBef>
                <a:spcPts val="0"/>
              </a:spcBef>
              <a:buClr>
                <a:srgbClr val="000000"/>
              </a:buClr>
              <a:buSzPct val="61111"/>
              <a:buNone/>
            </a:pPr>
            <a:r>
              <a:rPr lang="en" sz="1800"/>
              <a:t>Pros:</a:t>
            </a:r>
          </a:p>
          <a:p>
            <a:pPr indent="-342900" lvl="0" marL="457200" rtl="0">
              <a:spcBef>
                <a:spcPts val="0"/>
              </a:spcBef>
              <a:buClr>
                <a:schemeClr val="lt1"/>
              </a:buClr>
              <a:buSzPct val="100000"/>
              <a:buFont typeface="Arial"/>
              <a:buChar char="●"/>
            </a:pPr>
            <a:r>
              <a:rPr lang="en" sz="1800"/>
              <a:t>Looks very realistic</a:t>
            </a:r>
          </a:p>
          <a:p>
            <a:pPr indent="-342900" lvl="0" marL="457200" rtl="0">
              <a:spcBef>
                <a:spcPts val="0"/>
              </a:spcBef>
              <a:buClr>
                <a:schemeClr val="lt1"/>
              </a:buClr>
              <a:buSzPct val="100000"/>
              <a:buFont typeface="Arial"/>
              <a:buChar char="●"/>
            </a:pPr>
            <a:r>
              <a:rPr lang="en" sz="1800"/>
              <a:t>Very Expensive due to sampling per pixel</a:t>
            </a:r>
          </a:p>
          <a:p>
            <a:pPr lvl="0" rtl="0">
              <a:spcBef>
                <a:spcPts val="0"/>
              </a:spcBef>
              <a:buNone/>
            </a:pPr>
            <a:r>
              <a:t/>
            </a:r>
            <a:endParaRPr sz="1800"/>
          </a:p>
        </p:txBody>
      </p:sp>
      <p:sp>
        <p:nvSpPr>
          <p:cNvPr id="436" name="Shape 436"/>
          <p:cNvSpPr txBox="1"/>
          <p:nvPr>
            <p:ph idx="3" type="body"/>
          </p:nvPr>
        </p:nvSpPr>
        <p:spPr>
          <a:xfrm>
            <a:off x="4383100" y="3404225"/>
            <a:ext cx="3931800" cy="1426800"/>
          </a:xfrm>
          <a:prstGeom prst="rect">
            <a:avLst/>
          </a:prstGeom>
        </p:spPr>
        <p:txBody>
          <a:bodyPr anchorCtr="0" anchor="t" bIns="91425" lIns="91425" rIns="91425" tIns="91425">
            <a:noAutofit/>
          </a:bodyPr>
          <a:lstStyle/>
          <a:p>
            <a:pPr lvl="0" rtl="0">
              <a:spcBef>
                <a:spcPts val="0"/>
              </a:spcBef>
              <a:buNone/>
            </a:pPr>
            <a:r>
              <a:rPr lang="en" sz="1800"/>
              <a:t>Cons:</a:t>
            </a:r>
          </a:p>
          <a:p>
            <a:pPr indent="-342900" lvl="0" marL="457200" rtl="0">
              <a:spcBef>
                <a:spcPts val="0"/>
              </a:spcBef>
              <a:buClr>
                <a:schemeClr val="lt1"/>
              </a:buClr>
              <a:buSzPct val="100000"/>
              <a:buFont typeface="Arial"/>
              <a:buChar char="●"/>
            </a:pPr>
            <a:r>
              <a:rPr lang="en" sz="1800"/>
              <a:t>Need to have an optimization technique as well.</a:t>
            </a:r>
          </a:p>
        </p:txBody>
      </p:sp>
      <p:pic>
        <p:nvPicPr>
          <p:cNvPr id="437" name="Shape 437"/>
          <p:cNvPicPr preferRelativeResize="0"/>
          <p:nvPr/>
        </p:nvPicPr>
        <p:blipFill>
          <a:blip r:embed="rId3">
            <a:alphaModFix/>
          </a:blip>
          <a:stretch>
            <a:fillRect/>
          </a:stretch>
        </p:blipFill>
        <p:spPr>
          <a:xfrm>
            <a:off x="5017000" y="2001125"/>
            <a:ext cx="2853599" cy="1426799"/>
          </a:xfrm>
          <a:prstGeom prst="rect">
            <a:avLst/>
          </a:prstGeom>
          <a:noFill/>
          <a:ln>
            <a:noFill/>
          </a:ln>
        </p:spPr>
      </p:pic>
      <p:pic>
        <p:nvPicPr>
          <p:cNvPr id="438" name="Shape 438"/>
          <p:cNvPicPr preferRelativeResize="0"/>
          <p:nvPr/>
        </p:nvPicPr>
        <p:blipFill>
          <a:blip r:embed="rId4">
            <a:alphaModFix/>
          </a:blip>
          <a:stretch>
            <a:fillRect/>
          </a:stretch>
        </p:blipFill>
        <p:spPr>
          <a:xfrm>
            <a:off x="566900" y="2001125"/>
            <a:ext cx="2784676" cy="140310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Cons</a:t>
            </a:r>
          </a:p>
        </p:txBody>
      </p:sp>
      <p:sp>
        <p:nvSpPr>
          <p:cNvPr id="61" name="Shape 61"/>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381000" lvl="0" marL="457200" rtl="0">
              <a:spcBef>
                <a:spcPts val="0"/>
              </a:spcBef>
              <a:buClr>
                <a:schemeClr val="lt1"/>
              </a:buClr>
              <a:buSzPct val="100000"/>
              <a:buFont typeface="Arial"/>
              <a:buChar char="●"/>
            </a:pPr>
            <a:r>
              <a:rPr lang="en" sz="2400"/>
              <a:t>Realism != Fun</a:t>
            </a:r>
          </a:p>
          <a:p>
            <a:pPr indent="-381000" lvl="1" marL="914400" rtl="0">
              <a:spcBef>
                <a:spcPts val="0"/>
              </a:spcBef>
              <a:buClr>
                <a:schemeClr val="lt1"/>
              </a:buClr>
              <a:buSzPct val="80000"/>
              <a:buFont typeface="Courier New"/>
              <a:buChar char="o"/>
            </a:pPr>
            <a:r>
              <a:rPr lang="en"/>
              <a:t>Too much simulation can be a detriment </a:t>
            </a:r>
          </a:p>
          <a:p>
            <a:pPr indent="-381000" lvl="1" marL="914400" rtl="0">
              <a:spcBef>
                <a:spcPts val="0"/>
              </a:spcBef>
              <a:buClr>
                <a:schemeClr val="lt1"/>
              </a:buClr>
              <a:buSzPct val="80000"/>
              <a:buFont typeface="Courier New"/>
              <a:buChar char="o"/>
            </a:pPr>
            <a:r>
              <a:rPr lang="en"/>
              <a:t>Games are used to escape reality</a:t>
            </a:r>
          </a:p>
          <a:p>
            <a:pPr indent="-381000" lvl="0" marL="457200" rtl="0">
              <a:spcBef>
                <a:spcPts val="0"/>
              </a:spcBef>
              <a:buClr>
                <a:schemeClr val="lt1"/>
              </a:buClr>
              <a:buSzPct val="100000"/>
              <a:buFont typeface="Arial"/>
              <a:buChar char="●"/>
            </a:pPr>
            <a:r>
              <a:rPr lang="en" sz="2400"/>
              <a:t>Adding realistic weather comes with a cost</a:t>
            </a:r>
          </a:p>
          <a:p>
            <a:pPr indent="-381000" lvl="1" marL="914400" rtl="0">
              <a:spcBef>
                <a:spcPts val="0"/>
              </a:spcBef>
              <a:buClr>
                <a:schemeClr val="lt1"/>
              </a:buClr>
              <a:buSzPct val="80000"/>
              <a:buFont typeface="Courier New"/>
              <a:buChar char="o"/>
            </a:pPr>
            <a:r>
              <a:rPr lang="en"/>
              <a:t>Compromise between cinematic quality and believable weather effects</a:t>
            </a: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2" name="Shape 442"/>
        <p:cNvGrpSpPr/>
        <p:nvPr/>
      </p:nvGrpSpPr>
      <p:grpSpPr>
        <a:xfrm>
          <a:off x="0" y="0"/>
          <a:ext cx="0" cy="0"/>
          <a:chOff x="0" y="0"/>
          <a:chExt cx="0" cy="0"/>
        </a:xfrm>
      </p:grpSpPr>
      <p:sp>
        <p:nvSpPr>
          <p:cNvPr id="443" name="Shape 443"/>
          <p:cNvSpPr txBox="1"/>
          <p:nvPr>
            <p:ph type="ctrTitle"/>
          </p:nvPr>
        </p:nvSpPr>
        <p:spPr>
          <a:xfrm>
            <a:off x="685800" y="1583342"/>
            <a:ext cx="7772400" cy="1159799"/>
          </a:xfrm>
          <a:prstGeom prst="rect">
            <a:avLst/>
          </a:prstGeom>
        </p:spPr>
        <p:txBody>
          <a:bodyPr anchorCtr="0" anchor="b" bIns="91425" lIns="91425" rIns="91425" tIns="91425">
            <a:noAutofit/>
          </a:bodyPr>
          <a:lstStyle/>
          <a:p>
            <a:pPr>
              <a:spcBef>
                <a:spcPts val="0"/>
              </a:spcBef>
              <a:buNone/>
            </a:pPr>
            <a:r>
              <a:rPr lang="en"/>
              <a:t>Questions?</a:t>
            </a:r>
          </a:p>
        </p:txBody>
      </p:sp>
      <p:sp>
        <p:nvSpPr>
          <p:cNvPr id="444" name="Shape 444"/>
          <p:cNvSpPr txBox="1"/>
          <p:nvPr>
            <p:ph idx="1" type="subTitle"/>
          </p:nvPr>
        </p:nvSpPr>
        <p:spPr>
          <a:xfrm>
            <a:off x="685800" y="2840053"/>
            <a:ext cx="7772400" cy="784799"/>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8" name="Shape 448"/>
        <p:cNvGrpSpPr/>
        <p:nvPr/>
      </p:nvGrpSpPr>
      <p:grpSpPr>
        <a:xfrm>
          <a:off x="0" y="0"/>
          <a:ext cx="0" cy="0"/>
          <a:chOff x="0" y="0"/>
          <a:chExt cx="0" cy="0"/>
        </a:xfrm>
      </p:grpSpPr>
      <p:sp>
        <p:nvSpPr>
          <p:cNvPr id="449" name="Shape 449"/>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a:t>References</a:t>
            </a:r>
          </a:p>
        </p:txBody>
      </p:sp>
      <p:sp>
        <p:nvSpPr>
          <p:cNvPr id="450" name="Shape 450"/>
          <p:cNvSpPr txBox="1"/>
          <p:nvPr>
            <p:ph idx="1" type="body"/>
          </p:nvPr>
        </p:nvSpPr>
        <p:spPr>
          <a:xfrm>
            <a:off x="457200" y="1200150"/>
            <a:ext cx="8229600" cy="3725699"/>
          </a:xfrm>
          <a:prstGeom prst="rect">
            <a:avLst/>
          </a:prstGeom>
        </p:spPr>
        <p:txBody>
          <a:bodyPr anchorCtr="0" anchor="t" bIns="91425" lIns="91425" rIns="91425" tIns="91425">
            <a:noAutofit/>
          </a:bodyPr>
          <a:lstStyle/>
          <a:p>
            <a:pPr lvl="0" rtl="0">
              <a:spcBef>
                <a:spcPts val="0"/>
              </a:spcBef>
              <a:buNone/>
            </a:pPr>
            <a:r>
              <a:rPr lang="en" sz="1400" u="sng">
                <a:solidFill>
                  <a:schemeClr val="hlink"/>
                </a:solidFill>
                <a:hlinkClick r:id="rId3"/>
              </a:rPr>
              <a:t>http://www1.cs.columbia.edu/CAVE/databases/rain_streak_db/rain_streak.php</a:t>
            </a:r>
          </a:p>
          <a:p>
            <a:pPr rtl="0">
              <a:spcBef>
                <a:spcPts val="0"/>
              </a:spcBef>
              <a:buNone/>
            </a:pPr>
            <a:r>
              <a:rPr lang="en" sz="1400" u="sng">
                <a:solidFill>
                  <a:schemeClr val="hlink"/>
                </a:solidFill>
                <a:hlinkClick r:id="rId4"/>
              </a:rPr>
              <a:t>https://seblagarde.wordpress.com/2012/12/27/water-drop-2a-dynamic-rain-and-its-effects/</a:t>
            </a:r>
          </a:p>
          <a:p>
            <a:pPr rtl="0">
              <a:spcBef>
                <a:spcPts val="0"/>
              </a:spcBef>
              <a:buNone/>
            </a:pPr>
            <a:r>
              <a:rPr lang="en" sz="1400" u="sng">
                <a:solidFill>
                  <a:schemeClr val="hlink"/>
                </a:solidFill>
                <a:hlinkClick r:id="rId5"/>
              </a:rPr>
              <a:t>http://www.ofb.net/~niniane/rainsnow/rainsnow-sketch.pdf</a:t>
            </a:r>
          </a:p>
          <a:p>
            <a:pPr rtl="0">
              <a:spcBef>
                <a:spcPts val="0"/>
              </a:spcBef>
              <a:buNone/>
            </a:pPr>
            <a:r>
              <a:rPr lang="en" sz="1400" u="sng">
                <a:solidFill>
                  <a:schemeClr val="hlink"/>
                </a:solidFill>
                <a:hlinkClick r:id="rId6"/>
              </a:rPr>
              <a:t>https://cs.uwaterloo.ca/~jwlwan/papers/WanDing05.pdf</a:t>
            </a:r>
          </a:p>
          <a:p>
            <a:pPr rtl="0">
              <a:spcBef>
                <a:spcPts val="0"/>
              </a:spcBef>
              <a:buNone/>
            </a:pPr>
            <a:r>
              <a:rPr lang="en" sz="1400" u="sng">
                <a:solidFill>
                  <a:schemeClr val="hlink"/>
                </a:solidFill>
                <a:hlinkClick r:id="rId7"/>
              </a:rPr>
              <a:t>http://3dnemo.com/Tutorials/3dnemo-tornado-3d.html</a:t>
            </a:r>
          </a:p>
          <a:p>
            <a:pPr rtl="0">
              <a:spcBef>
                <a:spcPts val="0"/>
              </a:spcBef>
              <a:buNone/>
            </a:pPr>
            <a:r>
              <a:rPr lang="en" sz="1400" u="sng">
                <a:solidFill>
                  <a:schemeClr val="hlink"/>
                </a:solidFill>
                <a:hlinkClick r:id="rId8"/>
              </a:rPr>
              <a:t>http://www.slideshare.net/proyZ/relics-fx-system</a:t>
            </a:r>
          </a:p>
          <a:p>
            <a:pPr rtl="0">
              <a:spcBef>
                <a:spcPts val="0"/>
              </a:spcBef>
              <a:buNone/>
            </a:pPr>
            <a:r>
              <a:rPr lang="en" sz="1400" u="sng">
                <a:solidFill>
                  <a:schemeClr val="hlink"/>
                </a:solidFill>
                <a:hlinkClick r:id="rId9"/>
              </a:rPr>
              <a:t>http://http.developer.nvidia.com/GPUGems2/gpugems2_chapter16.html</a:t>
            </a:r>
          </a:p>
          <a:p>
            <a:pPr rtl="0">
              <a:spcBef>
                <a:spcPts val="0"/>
              </a:spcBef>
              <a:buNone/>
            </a:pPr>
            <a:r>
              <a:rPr lang="en" sz="1400" u="sng">
                <a:solidFill>
                  <a:schemeClr val="hlink"/>
                </a:solidFill>
                <a:hlinkClick r:id="rId10"/>
              </a:rPr>
              <a:t>http://cgg.mff.cuni.cz/projects/SkylightModelling/</a:t>
            </a:r>
          </a:p>
          <a:p>
            <a:pPr rtl="0">
              <a:spcBef>
                <a:spcPts val="0"/>
              </a:spcBef>
              <a:buNone/>
            </a:pPr>
            <a:r>
              <a:rPr lang="en" sz="1400" u="sng">
                <a:solidFill>
                  <a:schemeClr val="hlink"/>
                </a:solidFill>
                <a:hlinkClick r:id="rId11"/>
              </a:rPr>
              <a:t>http://www.slideshare.net/BenjaminGlatzel/volumetric-lighting-for-many-lights-in-lords-of-the-fallen</a:t>
            </a:r>
          </a:p>
          <a:p>
            <a:pPr rtl="0">
              <a:spcBef>
                <a:spcPts val="0"/>
              </a:spcBef>
              <a:buNone/>
            </a:pPr>
            <a:r>
              <a:rPr lang="en" sz="1400" u="sng">
                <a:solidFill>
                  <a:schemeClr val="hlink"/>
                </a:solidFill>
                <a:hlinkClick r:id="rId12"/>
              </a:rPr>
              <a:t>http://www.gamasutra.com/blogs/BartlomiejWronski/20141208/226295/Atmospheric_scattering_and_volumetric_fog_algorithm__part_1.php</a:t>
            </a:r>
          </a:p>
          <a:p>
            <a:pPr rtl="0">
              <a:spcBef>
                <a:spcPts val="0"/>
              </a:spcBef>
              <a:buNone/>
            </a:pPr>
            <a:r>
              <a:rPr lang="en" sz="1400" u="sng">
                <a:solidFill>
                  <a:schemeClr val="hlink"/>
                </a:solidFill>
                <a:hlinkClick r:id="rId13"/>
              </a:rPr>
              <a:t>http://en.wikipedia.org/wiki/Volume_ray_casting</a:t>
            </a:r>
          </a:p>
          <a:p>
            <a:pPr rtl="0">
              <a:spcBef>
                <a:spcPts val="0"/>
              </a:spcBef>
              <a:buNone/>
            </a:pPr>
            <a:r>
              <a:t/>
            </a:r>
            <a:endParaRPr sz="1400"/>
          </a:p>
          <a:p>
            <a:pPr rtl="0">
              <a:spcBef>
                <a:spcPts val="0"/>
              </a:spcBef>
              <a:buNone/>
            </a:pPr>
            <a:r>
              <a:t/>
            </a:r>
            <a:endParaRPr sz="1400"/>
          </a:p>
          <a:p>
            <a:pPr rtl="0">
              <a:spcBef>
                <a:spcPts val="0"/>
              </a:spcBef>
              <a:buNone/>
            </a:pPr>
            <a:r>
              <a:t/>
            </a:r>
            <a:endParaRPr sz="1400"/>
          </a:p>
          <a:p>
            <a:pPr rtl="0">
              <a:spcBef>
                <a:spcPts val="0"/>
              </a:spcBef>
              <a:buNone/>
            </a:pPr>
            <a:r>
              <a:t/>
            </a:r>
            <a:endParaRPr sz="1400"/>
          </a:p>
          <a:p>
            <a:pPr lvl="0" rtl="0">
              <a:spcBef>
                <a:spcPts val="0"/>
              </a:spcBef>
              <a:buNone/>
            </a:pPr>
            <a:r>
              <a:t/>
            </a:r>
            <a:endParaRPr sz="1400"/>
          </a:p>
          <a:p>
            <a:pPr lvl="0" rtl="0">
              <a:spcBef>
                <a:spcPts val="0"/>
              </a:spcBef>
              <a:buNone/>
            </a:pPr>
            <a:r>
              <a:t/>
            </a:r>
            <a:endParaRPr sz="1400"/>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 name="Shape 65"/>
        <p:cNvGrpSpPr/>
        <p:nvPr/>
      </p:nvGrpSpPr>
      <p:grpSpPr>
        <a:xfrm>
          <a:off x="0" y="0"/>
          <a:ext cx="0" cy="0"/>
          <a:chOff x="0" y="0"/>
          <a:chExt cx="0" cy="0"/>
        </a:xfrm>
      </p:grpSpPr>
      <p:sp>
        <p:nvSpPr>
          <p:cNvPr id="66" name="Shape 66"/>
          <p:cNvSpPr txBox="1"/>
          <p:nvPr>
            <p:ph type="title"/>
          </p:nvPr>
        </p:nvSpPr>
        <p:spPr>
          <a:xfrm>
            <a:off x="457200" y="2143053"/>
            <a:ext cx="8229600" cy="857400"/>
          </a:xfrm>
          <a:prstGeom prst="rect">
            <a:avLst/>
          </a:prstGeom>
        </p:spPr>
        <p:txBody>
          <a:bodyPr anchorCtr="0" anchor="b" bIns="91425" lIns="91425" rIns="91425" tIns="91425">
            <a:noAutofit/>
          </a:bodyPr>
          <a:lstStyle/>
          <a:p>
            <a:pPr lvl="0" rtl="0">
              <a:spcBef>
                <a:spcPts val="0"/>
              </a:spcBef>
              <a:buNone/>
            </a:pPr>
            <a:r>
              <a:rPr lang="en"/>
              <a:t>Examples of Weather in Games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pic>
        <p:nvPicPr>
          <p:cNvPr id="71" name="Shape 71"/>
          <p:cNvPicPr preferRelativeResize="0"/>
          <p:nvPr/>
        </p:nvPicPr>
        <p:blipFill>
          <a:blip r:embed="rId3">
            <a:alphaModFix/>
          </a:blip>
          <a:stretch>
            <a:fillRect/>
          </a:stretch>
        </p:blipFill>
        <p:spPr>
          <a:xfrm>
            <a:off x="0" y="-1849"/>
            <a:ext cx="9144000" cy="5147194"/>
          </a:xfrm>
          <a:prstGeom prst="rect">
            <a:avLst/>
          </a:prstGeom>
          <a:noFill/>
          <a:ln>
            <a:noFill/>
          </a:ln>
        </p:spPr>
      </p:pic>
      <p:pic>
        <p:nvPicPr>
          <p:cNvPr id="72" name="Shape 72"/>
          <p:cNvPicPr preferRelativeResize="0"/>
          <p:nvPr/>
        </p:nvPicPr>
        <p:blipFill>
          <a:blip r:embed="rId4">
            <a:alphaModFix/>
          </a:blip>
          <a:stretch>
            <a:fillRect/>
          </a:stretch>
        </p:blipFill>
        <p:spPr>
          <a:xfrm>
            <a:off x="202750" y="-448350"/>
            <a:ext cx="2438400" cy="24384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 name="Shape 76"/>
        <p:cNvGrpSpPr/>
        <p:nvPr/>
      </p:nvGrpSpPr>
      <p:grpSpPr>
        <a:xfrm>
          <a:off x="0" y="0"/>
          <a:ext cx="0" cy="0"/>
          <a:chOff x="0" y="0"/>
          <a:chExt cx="0" cy="0"/>
        </a:xfrm>
      </p:grpSpPr>
      <p:sp>
        <p:nvSpPr>
          <p:cNvPr id="77" name="Shape 77"/>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DayZ Stand Alone</a:t>
            </a:r>
          </a:p>
        </p:txBody>
      </p:sp>
      <p:sp>
        <p:nvSpPr>
          <p:cNvPr id="78" name="Shape 78"/>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381000" lvl="0" marL="457200" rtl="0">
              <a:spcBef>
                <a:spcPts val="0"/>
              </a:spcBef>
              <a:buClr>
                <a:schemeClr val="lt1"/>
              </a:buClr>
              <a:buSzPct val="100000"/>
              <a:buFont typeface="Arial"/>
              <a:buChar char="●"/>
            </a:pPr>
            <a:r>
              <a:rPr lang="en" sz="2400"/>
              <a:t>Rain causes many problems for players as well as benefits</a:t>
            </a:r>
          </a:p>
          <a:p>
            <a:pPr indent="-381000" lvl="1" marL="914400" rtl="0">
              <a:spcBef>
                <a:spcPts val="0"/>
              </a:spcBef>
              <a:buClr>
                <a:schemeClr val="lt1"/>
              </a:buClr>
              <a:buSzPct val="80000"/>
              <a:buFont typeface="Courier New"/>
              <a:buChar char="o"/>
            </a:pPr>
            <a:r>
              <a:rPr lang="en"/>
              <a:t>Body temperature drops</a:t>
            </a:r>
          </a:p>
          <a:p>
            <a:pPr indent="-381000" lvl="1" marL="914400" rtl="0">
              <a:spcBef>
                <a:spcPts val="0"/>
              </a:spcBef>
              <a:buClr>
                <a:schemeClr val="lt1"/>
              </a:buClr>
              <a:buSzPct val="80000"/>
              <a:buFont typeface="Courier New"/>
              <a:buChar char="o"/>
            </a:pPr>
            <a:r>
              <a:rPr lang="en"/>
              <a:t>Fires are harder to start</a:t>
            </a:r>
          </a:p>
          <a:p>
            <a:pPr indent="-381000" lvl="1" marL="914400" rtl="0">
              <a:spcBef>
                <a:spcPts val="0"/>
              </a:spcBef>
              <a:buClr>
                <a:schemeClr val="lt1"/>
              </a:buClr>
              <a:buSzPct val="80000"/>
              <a:buFont typeface="Courier New"/>
              <a:buChar char="o"/>
            </a:pPr>
            <a:r>
              <a:rPr lang="en"/>
              <a:t>Negate rain effects by wearing a raincoat, standing under trees or taking shelter indoors.</a:t>
            </a:r>
          </a:p>
          <a:p>
            <a:pPr indent="-381000" lvl="1" marL="914400" rtl="0">
              <a:spcBef>
                <a:spcPts val="0"/>
              </a:spcBef>
              <a:buClr>
                <a:schemeClr val="lt1"/>
              </a:buClr>
              <a:buSzPct val="80000"/>
              <a:buFont typeface="Courier New"/>
              <a:buChar char="o"/>
            </a:pPr>
            <a:r>
              <a:rPr lang="en"/>
              <a:t>Can muffle firearm shots</a:t>
            </a:r>
          </a:p>
          <a:p>
            <a:pPr indent="-381000" lvl="1" marL="914400" rtl="0">
              <a:spcBef>
                <a:spcPts val="0"/>
              </a:spcBef>
              <a:buClr>
                <a:schemeClr val="lt1"/>
              </a:buClr>
              <a:buSzPct val="80000"/>
              <a:buFont typeface="Courier New"/>
              <a:buChar char="o"/>
            </a:pPr>
            <a:r>
              <a:rPr lang="en"/>
              <a:t>Can be collected to drink</a:t>
            </a:r>
          </a:p>
          <a:p>
            <a:pPr indent="0" marL="0" rtl="0">
              <a:spcBef>
                <a:spcPts val="0"/>
              </a:spcBef>
              <a:buNone/>
            </a:pPr>
            <a:r>
              <a:t/>
            </a:r>
            <a:endParaRPr sz="2400"/>
          </a:p>
          <a:p>
            <a:pPr rtl="0">
              <a:spcBef>
                <a:spcPts val="0"/>
              </a:spcBef>
              <a:buNone/>
            </a:pPr>
            <a:r>
              <a:t/>
            </a:r>
            <a:endParaRPr sz="2400"/>
          </a:p>
          <a:p>
            <a:pPr rtl="0">
              <a:spcBef>
                <a:spcPts val="0"/>
              </a:spcBef>
              <a:buNone/>
            </a:pPr>
            <a:r>
              <a:t/>
            </a:r>
            <a:endParaRPr sz="2400"/>
          </a:p>
          <a:p>
            <a:pPr lvl="0">
              <a:spcBef>
                <a:spcPts val="0"/>
              </a:spcBef>
              <a:buNone/>
            </a:pPr>
            <a:r>
              <a:t/>
            </a:r>
            <a:endParaRPr sz="2400"/>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dark-gradient">
  <a:themeElements>
    <a:clrScheme name="Custom 346">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